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</p:sldIdLst>
  <p:sldSz cx="18288000" cy="10287000"/>
  <p:notesSz cx="6858000" cy="9144000"/>
  <p:embeddedFontLst>
    <p:embeddedFont>
      <p:font typeface="Arial Bold" panose="020B0704020202020204" pitchFamily="34" charset="0"/>
      <p:regular r:id="rId13"/>
      <p:bold r:id="rId14"/>
    </p:embeddedFont>
    <p:embeddedFont>
      <p:font typeface="Droid Serif" panose="020B0604020202020204" charset="0"/>
      <p:regular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Garet Bold Italics" panose="020B0604020202020204" charset="0"/>
      <p:regular r:id="rId18"/>
    </p:embeddedFont>
    <p:embeddedFont>
      <p:font typeface="Montserrat Classic" panose="020B0604020202020204" charset="0"/>
      <p:regular r:id="rId19"/>
    </p:embeddedFont>
    <p:embeddedFont>
      <p:font typeface="Montserrat Classic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ghb.gov.in/project-list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cprindia.org/trends-in-indias-residential-electricity-consumption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83259" y="2684309"/>
            <a:ext cx="4762761" cy="5338128"/>
          </a:xfrm>
          <a:custGeom>
            <a:avLst/>
            <a:gdLst/>
            <a:ahLst/>
            <a:cxnLst/>
            <a:rect l="l" t="t" r="r" b="b"/>
            <a:pathLst>
              <a:path w="4762761" h="5338128">
                <a:moveTo>
                  <a:pt x="0" y="0"/>
                </a:moveTo>
                <a:lnTo>
                  <a:pt x="4762761" y="0"/>
                </a:lnTo>
                <a:lnTo>
                  <a:pt x="4762761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56399" y="4006454"/>
            <a:ext cx="791827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b="1" spc="-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BUILDING A SUSTAINABLE FUTURE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37508" y="6095772"/>
            <a:ext cx="4948714" cy="133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2524" spc="-2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Aditya Dudhe - 21119008</a:t>
            </a:r>
          </a:p>
          <a:p>
            <a:pPr algn="ctr">
              <a:lnSpc>
                <a:spcPts val="3534"/>
              </a:lnSpc>
            </a:pPr>
            <a:r>
              <a:rPr lang="en-US" sz="2524" spc="-2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Arikathota Karthik - 21119023</a:t>
            </a:r>
          </a:p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sz="2524" spc="-2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Abhishek Kumar Roy - 21119006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8324" y="7589909"/>
            <a:ext cx="6187083" cy="88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en-US" sz="2524" spc="-2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Department of Mechanical Engineering</a:t>
            </a:r>
          </a:p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sz="2524" spc="-2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NIT Raipur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28486" y="5092699"/>
            <a:ext cx="4948714" cy="433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4"/>
              </a:lnSpc>
              <a:spcBef>
                <a:spcPct val="0"/>
              </a:spcBef>
            </a:pPr>
            <a:r>
              <a:rPr lang="en-US" sz="2724" b="1" spc="-27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Guided by : Dr. A. K. Tiwari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0401" y="9647505"/>
            <a:ext cx="4172426" cy="39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  <a:spcBef>
                <a:spcPct val="0"/>
              </a:spcBef>
            </a:pPr>
            <a:r>
              <a:rPr lang="en-US" sz="2324" b="1" spc="-23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~ Minor Project 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8778" y="1452629"/>
            <a:ext cx="11945067" cy="195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6"/>
              </a:lnSpc>
            </a:pPr>
            <a:r>
              <a:rPr lang="en-US" sz="5708" spc="-171">
                <a:solidFill>
                  <a:srgbClr val="08A54C"/>
                </a:solidFill>
                <a:latin typeface="Droid Serif"/>
                <a:ea typeface="Droid Serif"/>
                <a:cs typeface="Droid Serif"/>
                <a:sym typeface="Droid Serif"/>
              </a:rPr>
              <a:t>Optimization of Solar Tilt Angles &amp; Cost Efficiency across India’s Climatic Zones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0973"/>
            <a:ext cx="12899977" cy="10377973"/>
            <a:chOff x="0" y="0"/>
            <a:chExt cx="3397525" cy="2733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7525" cy="2733293"/>
            </a:xfrm>
            <a:custGeom>
              <a:avLst/>
              <a:gdLst/>
              <a:ahLst/>
              <a:cxnLst/>
              <a:rect l="l" t="t" r="r" b="b"/>
              <a:pathLst>
                <a:path w="3397525" h="2733293">
                  <a:moveTo>
                    <a:pt x="0" y="0"/>
                  </a:moveTo>
                  <a:lnTo>
                    <a:pt x="3397525" y="0"/>
                  </a:lnTo>
                  <a:lnTo>
                    <a:pt x="3397525" y="2733293"/>
                  </a:lnTo>
                  <a:lnTo>
                    <a:pt x="0" y="2733293"/>
                  </a:ln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97525" cy="2771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38874" y="0"/>
            <a:ext cx="6225635" cy="4132412"/>
            <a:chOff x="0" y="0"/>
            <a:chExt cx="1639673" cy="1088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9673" cy="1088372"/>
            </a:xfrm>
            <a:custGeom>
              <a:avLst/>
              <a:gdLst/>
              <a:ahLst/>
              <a:cxnLst/>
              <a:rect l="l" t="t" r="r" b="b"/>
              <a:pathLst>
                <a:path w="1639673" h="1088372">
                  <a:moveTo>
                    <a:pt x="0" y="0"/>
                  </a:moveTo>
                  <a:lnTo>
                    <a:pt x="1639673" y="0"/>
                  </a:lnTo>
                  <a:lnTo>
                    <a:pt x="1639673" y="1088372"/>
                  </a:lnTo>
                  <a:lnTo>
                    <a:pt x="0" y="1088372"/>
                  </a:ln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39673" cy="1126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401" y="806596"/>
            <a:ext cx="8474406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 b="1" spc="-191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REFERENCE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26367" y="2104939"/>
            <a:ext cx="11070968" cy="8182062"/>
            <a:chOff x="0" y="0"/>
            <a:chExt cx="14761291" cy="1343839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4761291" cy="13438392"/>
              <a:chOff x="0" y="0"/>
              <a:chExt cx="3411620" cy="31058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411620" cy="3105872"/>
              </a:xfrm>
              <a:custGeom>
                <a:avLst/>
                <a:gdLst/>
                <a:ahLst/>
                <a:cxnLst/>
                <a:rect l="l" t="t" r="r" b="b"/>
                <a:pathLst>
                  <a:path w="3411620" h="3105872">
                    <a:moveTo>
                      <a:pt x="5977" y="0"/>
                    </a:moveTo>
                    <a:lnTo>
                      <a:pt x="3405643" y="0"/>
                    </a:lnTo>
                    <a:cubicBezTo>
                      <a:pt x="3408944" y="0"/>
                      <a:pt x="3411620" y="2676"/>
                      <a:pt x="3411620" y="5977"/>
                    </a:cubicBezTo>
                    <a:lnTo>
                      <a:pt x="3411620" y="3099896"/>
                    </a:lnTo>
                    <a:cubicBezTo>
                      <a:pt x="3411620" y="3103197"/>
                      <a:pt x="3408944" y="3105872"/>
                      <a:pt x="3405643" y="3105872"/>
                    </a:cubicBezTo>
                    <a:lnTo>
                      <a:pt x="5977" y="3105872"/>
                    </a:lnTo>
                    <a:cubicBezTo>
                      <a:pt x="2676" y="3105872"/>
                      <a:pt x="0" y="3103197"/>
                      <a:pt x="0" y="3099896"/>
                    </a:cubicBezTo>
                    <a:lnTo>
                      <a:pt x="0" y="5977"/>
                    </a:lnTo>
                    <a:cubicBezTo>
                      <a:pt x="0" y="2676"/>
                      <a:pt x="2676" y="0"/>
                      <a:pt x="59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8A54C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3411620" cy="31439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50402" y="277904"/>
              <a:ext cx="14170265" cy="12844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5278" lvl="1" indent="-227639" algn="l">
                <a:lnSpc>
                  <a:spcPts val="2952"/>
                </a:lnSpc>
                <a:buFont typeface="Arial"/>
                <a:buChar char="•"/>
              </a:pP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Behar O, </a:t>
              </a:r>
              <a:r>
                <a:rPr lang="en-US" sz="2108" b="1" spc="-21" dirty="0" err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Khellaf</a:t>
              </a: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A, Mohammedi K. A comparison of solar radiation models and their validation for the Algerian climate - focusing on direct irradiance. </a:t>
              </a:r>
              <a:r>
                <a:rPr lang="en-US" sz="2108" b="1" i="1" spc="-21" dirty="0">
                  <a:solidFill>
                    <a:srgbClr val="000000"/>
                  </a:solidFill>
                  <a:latin typeface="Garet Bold Italics"/>
                  <a:ea typeface="Garet Bold Italics"/>
                  <a:cs typeface="Garet Bold Italics"/>
                  <a:sym typeface="Garet Bold Italics"/>
                </a:rPr>
                <a:t>Energy Convers </a:t>
              </a:r>
              <a:r>
                <a:rPr lang="en-US" sz="2108" b="1" i="1" spc="-21" dirty="0" err="1">
                  <a:solidFill>
                    <a:srgbClr val="000000"/>
                  </a:solidFill>
                  <a:latin typeface="Garet Bold Italics"/>
                  <a:ea typeface="Garet Bold Italics"/>
                  <a:cs typeface="Garet Bold Italics"/>
                  <a:sym typeface="Garet Bold Italics"/>
                </a:rPr>
                <a:t>Manag</a:t>
              </a: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. 2015 Jul 1;98:236–51. </a:t>
              </a:r>
            </a:p>
            <a:p>
              <a:pPr algn="l">
                <a:lnSpc>
                  <a:spcPts val="2952"/>
                </a:lnSpc>
              </a:pP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                     </a:t>
              </a:r>
            </a:p>
            <a:p>
              <a:pPr marL="455278" lvl="1" indent="-227639" algn="l">
                <a:lnSpc>
                  <a:spcPts val="2952"/>
                </a:lnSpc>
                <a:buFont typeface="Arial"/>
                <a:buChar char="•"/>
              </a:pP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Al-</a:t>
              </a:r>
              <a:r>
                <a:rPr lang="en-US" sz="2108" b="1" spc="-21" dirty="0" err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Sanea</a:t>
              </a: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SA, </a:t>
              </a:r>
              <a:r>
                <a:rPr lang="en-US" sz="2108" b="1" spc="-21" dirty="0" err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Zedan</a:t>
              </a: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MF, Al-</a:t>
              </a:r>
              <a:r>
                <a:rPr lang="en-US" sz="2108" b="1" spc="-21" dirty="0" err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Ajlan</a:t>
              </a: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SA. Adjustments for the ASHRAE clear-sky model based on solar-radiation data in Riyadh. </a:t>
              </a:r>
              <a:r>
                <a:rPr lang="en-US" sz="2108" b="1" i="1" spc="-21" dirty="0">
                  <a:solidFill>
                    <a:srgbClr val="000000"/>
                  </a:solidFill>
                  <a:latin typeface="Garet Bold Italics"/>
                  <a:ea typeface="Garet Bold Italics"/>
                  <a:cs typeface="Garet Bold Italics"/>
                  <a:sym typeface="Garet Bold Italics"/>
                </a:rPr>
                <a:t>Appl Energy</a:t>
              </a: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. 2004;79(2):215–37.</a:t>
              </a:r>
            </a:p>
            <a:p>
              <a:pPr algn="l">
                <a:lnSpc>
                  <a:spcPts val="2952"/>
                </a:lnSpc>
              </a:pPr>
              <a:endParaRPr lang="en-US" sz="2108" b="1" spc="-2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  <a:p>
              <a:pPr marL="455278" lvl="1" indent="-227639" algn="l">
                <a:lnSpc>
                  <a:spcPts val="2952"/>
                </a:lnSpc>
                <a:buFont typeface="Arial"/>
                <a:buChar char="•"/>
              </a:pP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Tiwari GN. Solar Energy Fundamentals, Design, Modelling and Applications, Revised Edition, </a:t>
              </a:r>
              <a:r>
                <a:rPr lang="en-US" sz="2108" b="1" spc="-21" dirty="0" err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Narosa</a:t>
              </a: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Publication House, New Delhi. 2002.</a:t>
              </a:r>
            </a:p>
            <a:p>
              <a:pPr algn="l">
                <a:lnSpc>
                  <a:spcPts val="2952"/>
                </a:lnSpc>
              </a:pPr>
              <a:endParaRPr lang="en-US" sz="2108" b="1" spc="-2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  <a:p>
              <a:pPr marL="455278" lvl="1" indent="-227639" algn="l">
                <a:lnSpc>
                  <a:spcPts val="2952"/>
                </a:lnSpc>
                <a:buFont typeface="Arial"/>
                <a:buChar char="•"/>
              </a:pP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Centre for Policy Research (CPR): Trends in India’s Residential Electricity Consumption (NITI Aayog India Energy). Available at: https://cprindia.org/trends-in-indias-residential-electricity-consumption/</a:t>
              </a:r>
            </a:p>
            <a:p>
              <a:pPr algn="l">
                <a:lnSpc>
                  <a:spcPts val="2952"/>
                </a:lnSpc>
              </a:pPr>
              <a:endParaRPr lang="en-US" sz="2108" b="1" spc="-2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  <a:p>
              <a:pPr marL="455278" lvl="1" indent="-227639" algn="l">
                <a:lnSpc>
                  <a:spcPts val="2952"/>
                </a:lnSpc>
                <a:buFont typeface="Arial"/>
                <a:buChar char="•"/>
              </a:pP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e-websites  https://nptel.ac.in/courses/112105129</a:t>
              </a:r>
            </a:p>
            <a:p>
              <a:pPr algn="l">
                <a:lnSpc>
                  <a:spcPts val="2952"/>
                </a:lnSpc>
              </a:pPr>
              <a:endParaRPr lang="en-US" sz="2108" b="1" spc="-2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  <a:p>
              <a:pPr marL="455278" lvl="1" indent="-227639" algn="l">
                <a:lnSpc>
                  <a:spcPts val="2952"/>
                </a:lnSpc>
                <a:buFont typeface="Arial"/>
                <a:buChar char="•"/>
              </a:pP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Housing Board Project List. Available at:</a:t>
              </a:r>
              <a:r>
                <a:rPr lang="en-US" sz="2108" b="1" u="sng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  <a:hlinkClick r:id="rId4" tooltip="https://cghb.gov.in/project-list.html"/>
                </a:rPr>
                <a:t> </a:t>
              </a:r>
              <a:r>
                <a:rPr lang="en-US" sz="2108" b="1" spc="-2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https://cghb.gov.in/project-list.html</a:t>
              </a:r>
            </a:p>
            <a:p>
              <a:pPr algn="l">
                <a:lnSpc>
                  <a:spcPts val="2952"/>
                </a:lnSpc>
              </a:pPr>
              <a:endParaRPr lang="en-US" sz="2108" b="1" spc="-2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  <a:p>
              <a:pPr algn="l">
                <a:lnSpc>
                  <a:spcPts val="2952"/>
                </a:lnSpc>
              </a:pPr>
              <a:endParaRPr lang="en-US" sz="2108" b="1" spc="-2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  <a:p>
              <a:pPr algn="l">
                <a:lnSpc>
                  <a:spcPts val="2952"/>
                </a:lnSpc>
              </a:pPr>
              <a:endParaRPr lang="en-US" sz="2108" b="1" spc="-2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  <a:p>
              <a:pPr algn="l">
                <a:lnSpc>
                  <a:spcPts val="2952"/>
                </a:lnSpc>
              </a:pPr>
              <a:endParaRPr lang="en-US" sz="2108" b="1" spc="-2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  <a:p>
              <a:pPr algn="l">
                <a:lnSpc>
                  <a:spcPts val="2952"/>
                </a:lnSpc>
              </a:pPr>
              <a:endParaRPr lang="en-US" sz="2108" b="1" spc="-2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  <a:p>
              <a:pPr algn="l">
                <a:lnSpc>
                  <a:spcPts val="2952"/>
                </a:lnSpc>
              </a:pPr>
              <a:endParaRPr lang="en-US" sz="2108" b="1" spc="-2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899977" y="4334809"/>
            <a:ext cx="5234505" cy="569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560" lvl="1" indent="-316780" algn="l">
              <a:lnSpc>
                <a:spcPts val="4108"/>
              </a:lnSpc>
              <a:buFont typeface="Arial"/>
              <a:buChar char="•"/>
            </a:pPr>
            <a:r>
              <a:rPr lang="en-US" sz="2934" b="1" spc="-2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Resolution:</a:t>
            </a:r>
            <a:r>
              <a:rPr lang="en-US" sz="2934" spc="-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To overcome these challenges, we validated data sources, adapted the model, employed advanced data integration techniques, and rigorously tested the code to ensure accuracy and reliability.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933134" y="2315621"/>
            <a:ext cx="1207069" cy="3086100"/>
            <a:chOff x="0" y="0"/>
            <a:chExt cx="317911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7911" cy="812800"/>
            </a:xfrm>
            <a:custGeom>
              <a:avLst/>
              <a:gdLst/>
              <a:ahLst/>
              <a:cxnLst/>
              <a:rect l="l" t="t" r="r" b="b"/>
              <a:pathLst>
                <a:path w="317911" h="812800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31769" y="717391"/>
            <a:ext cx="12645074" cy="8852218"/>
            <a:chOff x="0" y="0"/>
            <a:chExt cx="3330390" cy="2331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0390" cy="2331448"/>
            </a:xfrm>
            <a:custGeom>
              <a:avLst/>
              <a:gdLst/>
              <a:ahLst/>
              <a:cxnLst/>
              <a:rect l="l" t="t" r="r" b="b"/>
              <a:pathLst>
                <a:path w="3330390" h="2331448">
                  <a:moveTo>
                    <a:pt x="0" y="0"/>
                  </a:moveTo>
                  <a:lnTo>
                    <a:pt x="3330390" y="0"/>
                  </a:lnTo>
                  <a:lnTo>
                    <a:pt x="3330390" y="2331448"/>
                  </a:lnTo>
                  <a:lnTo>
                    <a:pt x="0" y="2331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30390" cy="2379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67367" y="3600450"/>
            <a:ext cx="8790426" cy="3086100"/>
            <a:chOff x="0" y="0"/>
            <a:chExt cx="231517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5174" cy="812800"/>
            </a:xfrm>
            <a:custGeom>
              <a:avLst/>
              <a:gdLst/>
              <a:ahLst/>
              <a:cxnLst/>
              <a:rect l="l" t="t" r="r" b="b"/>
              <a:pathLst>
                <a:path w="2315174" h="812800">
                  <a:moveTo>
                    <a:pt x="0" y="0"/>
                  </a:moveTo>
                  <a:lnTo>
                    <a:pt x="2315174" y="0"/>
                  </a:lnTo>
                  <a:lnTo>
                    <a:pt x="231517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31517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381632" y="4733481"/>
            <a:ext cx="5799996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 b="1" spc="-19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62320" y="-825659"/>
            <a:ext cx="1207069" cy="3086100"/>
            <a:chOff x="0" y="0"/>
            <a:chExt cx="31791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911" cy="812800"/>
            </a:xfrm>
            <a:custGeom>
              <a:avLst/>
              <a:gdLst/>
              <a:ahLst/>
              <a:cxnLst/>
              <a:rect l="l" t="t" r="r" b="b"/>
              <a:pathLst>
                <a:path w="317911" h="812800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8982" y="982706"/>
            <a:ext cx="7433852" cy="3243613"/>
            <a:chOff x="0" y="0"/>
            <a:chExt cx="1957887" cy="8542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7887" cy="854285"/>
            </a:xfrm>
            <a:custGeom>
              <a:avLst/>
              <a:gdLst/>
              <a:ahLst/>
              <a:cxnLst/>
              <a:rect l="l" t="t" r="r" b="b"/>
              <a:pathLst>
                <a:path w="1957887" h="854285">
                  <a:moveTo>
                    <a:pt x="10414" y="0"/>
                  </a:moveTo>
                  <a:lnTo>
                    <a:pt x="1947472" y="0"/>
                  </a:lnTo>
                  <a:cubicBezTo>
                    <a:pt x="1953224" y="0"/>
                    <a:pt x="1957887" y="4663"/>
                    <a:pt x="1957887" y="10414"/>
                  </a:cubicBezTo>
                  <a:lnTo>
                    <a:pt x="1957887" y="843871"/>
                  </a:lnTo>
                  <a:cubicBezTo>
                    <a:pt x="1957887" y="849622"/>
                    <a:pt x="1953224" y="854285"/>
                    <a:pt x="1947472" y="854285"/>
                  </a:cubicBezTo>
                  <a:lnTo>
                    <a:pt x="10414" y="854285"/>
                  </a:lnTo>
                  <a:cubicBezTo>
                    <a:pt x="4663" y="854285"/>
                    <a:pt x="0" y="849622"/>
                    <a:pt x="0" y="843871"/>
                  </a:cubicBezTo>
                  <a:lnTo>
                    <a:pt x="0" y="10414"/>
                  </a:lnTo>
                  <a:cubicBezTo>
                    <a:pt x="0" y="4663"/>
                    <a:pt x="4663" y="0"/>
                    <a:pt x="10414" y="0"/>
                  </a:cubicBezTo>
                  <a:close/>
                </a:path>
              </a:pathLst>
            </a:custGeom>
            <a:solidFill>
              <a:srgbClr val="08A54C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57887" cy="901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03820" y="1851519"/>
            <a:ext cx="6084176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7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Our project aims to optimize the solar panel setup for high energy efficiency in High-Income Group (HIG) houses.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655766" y="-1196481"/>
            <a:ext cx="1207069" cy="3086100"/>
            <a:chOff x="0" y="0"/>
            <a:chExt cx="31791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911" cy="812800"/>
            </a:xfrm>
            <a:custGeom>
              <a:avLst/>
              <a:gdLst/>
              <a:ahLst/>
              <a:cxnLst/>
              <a:rect l="l" t="t" r="r" b="b"/>
              <a:pathLst>
                <a:path w="317911" h="812800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42986" y="4734750"/>
            <a:ext cx="6805845" cy="1059480"/>
            <a:chOff x="0" y="0"/>
            <a:chExt cx="1792486" cy="2790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2486" cy="279040"/>
            </a:xfrm>
            <a:custGeom>
              <a:avLst/>
              <a:gdLst/>
              <a:ahLst/>
              <a:cxnLst/>
              <a:rect l="l" t="t" r="r" b="b"/>
              <a:pathLst>
                <a:path w="1792486" h="279040">
                  <a:moveTo>
                    <a:pt x="11375" y="0"/>
                  </a:moveTo>
                  <a:lnTo>
                    <a:pt x="1781110" y="0"/>
                  </a:lnTo>
                  <a:cubicBezTo>
                    <a:pt x="1787393" y="0"/>
                    <a:pt x="1792486" y="5093"/>
                    <a:pt x="1792486" y="11375"/>
                  </a:cubicBezTo>
                  <a:lnTo>
                    <a:pt x="1792486" y="267665"/>
                  </a:lnTo>
                  <a:cubicBezTo>
                    <a:pt x="1792486" y="273947"/>
                    <a:pt x="1787393" y="279040"/>
                    <a:pt x="1781110" y="279040"/>
                  </a:cubicBezTo>
                  <a:lnTo>
                    <a:pt x="11375" y="279040"/>
                  </a:lnTo>
                  <a:cubicBezTo>
                    <a:pt x="5093" y="279040"/>
                    <a:pt x="0" y="273947"/>
                    <a:pt x="0" y="267665"/>
                  </a:cubicBezTo>
                  <a:lnTo>
                    <a:pt x="0" y="11375"/>
                  </a:lnTo>
                  <a:cubicBezTo>
                    <a:pt x="0" y="5093"/>
                    <a:pt x="5093" y="0"/>
                    <a:pt x="11375" y="0"/>
                  </a:cubicBezTo>
                  <a:close/>
                </a:path>
              </a:pathLst>
            </a:custGeom>
            <a:solidFill>
              <a:srgbClr val="08A54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792486" cy="345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spc="-34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Energy Efficiency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618681"/>
            <a:ext cx="778859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sz="6399" b="1" spc="-191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783080"/>
            <a:ext cx="8734540" cy="668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Solar radiation varies by location and is influenced by factors like latitude and climate. Understanding these variations is crucial for optimizing solar energy systems.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Using ASHRAE Model: </a:t>
            </a:r>
            <a:r>
              <a:rPr lang="en-US" sz="24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ASHRAE model is used to calculate direct, diffuse, and reflected solar radiation, which is vital for designing effective solar installations.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Optimizing Tilt Angles and Installation Area:</a:t>
            </a:r>
            <a:r>
              <a:rPr lang="en-US" sz="24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Determining the optimal tilt angles and installation areas is essential for maximizing solar energy efficiency in different climatic zones across India.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Significance of Tilt Angles:</a:t>
            </a:r>
            <a:r>
              <a:rPr lang="en-US" sz="2400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Proper tilt angles are crucial for maximizing solar irradiance and improving energy yield, especially in regions with varying latitudes and seasonal changes.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742986" y="6289530"/>
            <a:ext cx="6805845" cy="1033827"/>
            <a:chOff x="0" y="0"/>
            <a:chExt cx="1792486" cy="2722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92486" cy="272284"/>
            </a:xfrm>
            <a:custGeom>
              <a:avLst/>
              <a:gdLst/>
              <a:ahLst/>
              <a:cxnLst/>
              <a:rect l="l" t="t" r="r" b="b"/>
              <a:pathLst>
                <a:path w="1792486" h="272284">
                  <a:moveTo>
                    <a:pt x="11375" y="0"/>
                  </a:moveTo>
                  <a:lnTo>
                    <a:pt x="1781110" y="0"/>
                  </a:lnTo>
                  <a:cubicBezTo>
                    <a:pt x="1787393" y="0"/>
                    <a:pt x="1792486" y="5093"/>
                    <a:pt x="1792486" y="11375"/>
                  </a:cubicBezTo>
                  <a:lnTo>
                    <a:pt x="1792486" y="260908"/>
                  </a:lnTo>
                  <a:cubicBezTo>
                    <a:pt x="1792486" y="267191"/>
                    <a:pt x="1787393" y="272284"/>
                    <a:pt x="1781110" y="272284"/>
                  </a:cubicBezTo>
                  <a:lnTo>
                    <a:pt x="11375" y="272284"/>
                  </a:lnTo>
                  <a:cubicBezTo>
                    <a:pt x="5093" y="272284"/>
                    <a:pt x="0" y="267191"/>
                    <a:pt x="0" y="260908"/>
                  </a:cubicBezTo>
                  <a:lnTo>
                    <a:pt x="0" y="11375"/>
                  </a:lnTo>
                  <a:cubicBezTo>
                    <a:pt x="0" y="5093"/>
                    <a:pt x="5093" y="0"/>
                    <a:pt x="11375" y="0"/>
                  </a:cubicBezTo>
                  <a:close/>
                </a:path>
              </a:pathLst>
            </a:custGeom>
            <a:solidFill>
              <a:srgbClr val="08A54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792486" cy="338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 strike="noStrike" spc="-34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Urban Applicability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42986" y="7818657"/>
            <a:ext cx="6805845" cy="931213"/>
            <a:chOff x="0" y="0"/>
            <a:chExt cx="1792486" cy="2452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92486" cy="245258"/>
            </a:xfrm>
            <a:custGeom>
              <a:avLst/>
              <a:gdLst/>
              <a:ahLst/>
              <a:cxnLst/>
              <a:rect l="l" t="t" r="r" b="b"/>
              <a:pathLst>
                <a:path w="1792486" h="245258">
                  <a:moveTo>
                    <a:pt x="11375" y="0"/>
                  </a:moveTo>
                  <a:lnTo>
                    <a:pt x="1781110" y="0"/>
                  </a:lnTo>
                  <a:cubicBezTo>
                    <a:pt x="1787393" y="0"/>
                    <a:pt x="1792486" y="5093"/>
                    <a:pt x="1792486" y="11375"/>
                  </a:cubicBezTo>
                  <a:lnTo>
                    <a:pt x="1792486" y="233882"/>
                  </a:lnTo>
                  <a:cubicBezTo>
                    <a:pt x="1792486" y="240165"/>
                    <a:pt x="1787393" y="245258"/>
                    <a:pt x="1781110" y="245258"/>
                  </a:cubicBezTo>
                  <a:lnTo>
                    <a:pt x="11375" y="245258"/>
                  </a:lnTo>
                  <a:cubicBezTo>
                    <a:pt x="5093" y="245258"/>
                    <a:pt x="0" y="240165"/>
                    <a:pt x="0" y="233882"/>
                  </a:cubicBezTo>
                  <a:lnTo>
                    <a:pt x="0" y="11375"/>
                  </a:lnTo>
                  <a:cubicBezTo>
                    <a:pt x="0" y="5093"/>
                    <a:pt x="5093" y="0"/>
                    <a:pt x="11375" y="0"/>
                  </a:cubicBezTo>
                  <a:close/>
                </a:path>
              </a:pathLst>
            </a:custGeom>
            <a:solidFill>
              <a:srgbClr val="08A54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792486" cy="311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 strike="noStrike" spc="-34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Sustainability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113345" y="9235645"/>
            <a:ext cx="721768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26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Reducing the carbon footprint of residential buildings in high-income urban areas.</a:t>
            </a:r>
          </a:p>
        </p:txBody>
      </p:sp>
      <p:sp>
        <p:nvSpPr>
          <p:cNvPr id="22" name="AutoShape 22"/>
          <p:cNvSpPr/>
          <p:nvPr/>
        </p:nvSpPr>
        <p:spPr>
          <a:xfrm flipV="1">
            <a:off x="-9525" y="89813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5706757" y="9248775"/>
            <a:ext cx="5095802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26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Tailoring solutions to meet the needs of urban residences.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005" y="9235645"/>
            <a:ext cx="531196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26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Enhancing solar panel output by optimizing tilt angle based </a:t>
            </a:r>
          </a:p>
        </p:txBody>
      </p:sp>
      <p:sp>
        <p:nvSpPr>
          <p:cNvPr id="25" name="AutoShape 25"/>
          <p:cNvSpPr/>
          <p:nvPr/>
        </p:nvSpPr>
        <p:spPr>
          <a:xfrm flipH="1">
            <a:off x="5481233" y="8981300"/>
            <a:ext cx="0" cy="13057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H="1">
            <a:off x="10859709" y="8981300"/>
            <a:ext cx="0" cy="13057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7953" y="2115161"/>
            <a:ext cx="4943313" cy="3028339"/>
            <a:chOff x="0" y="0"/>
            <a:chExt cx="1301942" cy="797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1942" cy="797587"/>
            </a:xfrm>
            <a:custGeom>
              <a:avLst/>
              <a:gdLst/>
              <a:ahLst/>
              <a:cxnLst/>
              <a:rect l="l" t="t" r="r" b="b"/>
              <a:pathLst>
                <a:path w="1301942" h="797587">
                  <a:moveTo>
                    <a:pt x="15661" y="0"/>
                  </a:moveTo>
                  <a:lnTo>
                    <a:pt x="1286281" y="0"/>
                  </a:lnTo>
                  <a:cubicBezTo>
                    <a:pt x="1290435" y="0"/>
                    <a:pt x="1294418" y="1650"/>
                    <a:pt x="1297355" y="4587"/>
                  </a:cubicBezTo>
                  <a:cubicBezTo>
                    <a:pt x="1300292" y="7524"/>
                    <a:pt x="1301942" y="11508"/>
                    <a:pt x="1301942" y="15661"/>
                  </a:cubicBezTo>
                  <a:lnTo>
                    <a:pt x="1301942" y="781926"/>
                  </a:lnTo>
                  <a:cubicBezTo>
                    <a:pt x="1301942" y="786079"/>
                    <a:pt x="1300292" y="790063"/>
                    <a:pt x="1297355" y="793000"/>
                  </a:cubicBezTo>
                  <a:cubicBezTo>
                    <a:pt x="1294418" y="795937"/>
                    <a:pt x="1290435" y="797587"/>
                    <a:pt x="1286281" y="797587"/>
                  </a:cubicBezTo>
                  <a:lnTo>
                    <a:pt x="15661" y="797587"/>
                  </a:lnTo>
                  <a:cubicBezTo>
                    <a:pt x="11508" y="797587"/>
                    <a:pt x="7524" y="795937"/>
                    <a:pt x="4587" y="793000"/>
                  </a:cubicBezTo>
                  <a:cubicBezTo>
                    <a:pt x="1650" y="790063"/>
                    <a:pt x="0" y="786079"/>
                    <a:pt x="0" y="781926"/>
                  </a:cubicBezTo>
                  <a:lnTo>
                    <a:pt x="0" y="15661"/>
                  </a:lnTo>
                  <a:cubicBezTo>
                    <a:pt x="0" y="11508"/>
                    <a:pt x="1650" y="7524"/>
                    <a:pt x="4587" y="4587"/>
                  </a:cubicBezTo>
                  <a:cubicBezTo>
                    <a:pt x="7524" y="1650"/>
                    <a:pt x="11508" y="0"/>
                    <a:pt x="15661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01942" cy="835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24555" y="-2508093"/>
            <a:ext cx="7054663" cy="8209063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5252"/>
              <a:ext cx="698500" cy="802296"/>
            </a:xfrm>
            <a:custGeom>
              <a:avLst/>
              <a:gdLst/>
              <a:ahLst/>
              <a:cxnLst/>
              <a:rect l="l" t="t" r="r" b="b"/>
              <a:pathLst>
                <a:path w="698500" h="802296">
                  <a:moveTo>
                    <a:pt x="372890" y="8502"/>
                  </a:moveTo>
                  <a:lnTo>
                    <a:pt x="674860" y="184194"/>
                  </a:lnTo>
                  <a:cubicBezTo>
                    <a:pt x="689496" y="192709"/>
                    <a:pt x="698500" y="208365"/>
                    <a:pt x="698500" y="225298"/>
                  </a:cubicBezTo>
                  <a:lnTo>
                    <a:pt x="698500" y="576998"/>
                  </a:lnTo>
                  <a:cubicBezTo>
                    <a:pt x="698500" y="593931"/>
                    <a:pt x="689496" y="609587"/>
                    <a:pt x="674860" y="618102"/>
                  </a:cubicBezTo>
                  <a:lnTo>
                    <a:pt x="372890" y="793794"/>
                  </a:lnTo>
                  <a:cubicBezTo>
                    <a:pt x="358277" y="802296"/>
                    <a:pt x="340223" y="802296"/>
                    <a:pt x="325610" y="793794"/>
                  </a:cubicBezTo>
                  <a:lnTo>
                    <a:pt x="23640" y="618102"/>
                  </a:lnTo>
                  <a:cubicBezTo>
                    <a:pt x="9004" y="609587"/>
                    <a:pt x="0" y="593931"/>
                    <a:pt x="0" y="576998"/>
                  </a:cubicBezTo>
                  <a:lnTo>
                    <a:pt x="0" y="225298"/>
                  </a:lnTo>
                  <a:cubicBezTo>
                    <a:pt x="0" y="208365"/>
                    <a:pt x="9004" y="192709"/>
                    <a:pt x="23640" y="184194"/>
                  </a:cubicBezTo>
                  <a:lnTo>
                    <a:pt x="325610" y="8502"/>
                  </a:lnTo>
                  <a:cubicBezTo>
                    <a:pt x="340223" y="0"/>
                    <a:pt x="358277" y="0"/>
                    <a:pt x="372890" y="8502"/>
                  </a:cubicBez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50770" y="288978"/>
            <a:ext cx="2402234" cy="4224205"/>
            <a:chOff x="0" y="0"/>
            <a:chExt cx="3202978" cy="563227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7322" r="7322"/>
            <a:stretch>
              <a:fillRect/>
            </a:stretch>
          </p:blipFill>
          <p:spPr>
            <a:xfrm>
              <a:off x="0" y="0"/>
              <a:ext cx="3202978" cy="5632273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733939" y="1414335"/>
            <a:ext cx="834355" cy="2133187"/>
            <a:chOff x="0" y="0"/>
            <a:chExt cx="31791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911" cy="812800"/>
            </a:xfrm>
            <a:custGeom>
              <a:avLst/>
              <a:gdLst/>
              <a:ahLst/>
              <a:cxnLst/>
              <a:rect l="l" t="t" r="r" b="b"/>
              <a:pathLst>
                <a:path w="317911" h="812800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117953" y="5434281"/>
            <a:ext cx="7293651" cy="4530041"/>
          </a:xfrm>
          <a:custGeom>
            <a:avLst/>
            <a:gdLst/>
            <a:ahLst/>
            <a:cxnLst/>
            <a:rect l="l" t="t" r="r" b="b"/>
            <a:pathLst>
              <a:path w="7293651" h="4530041">
                <a:moveTo>
                  <a:pt x="0" y="0"/>
                </a:moveTo>
                <a:lnTo>
                  <a:pt x="7293652" y="0"/>
                </a:lnTo>
                <a:lnTo>
                  <a:pt x="7293652" y="4530041"/>
                </a:lnTo>
                <a:lnTo>
                  <a:pt x="0" y="4530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8A54C"/>
            </a:solidFill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>
            <a:off x="219096" y="2043003"/>
            <a:ext cx="7532816" cy="1926395"/>
            <a:chOff x="0" y="0"/>
            <a:chExt cx="1983952" cy="5073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83952" cy="507363"/>
            </a:xfrm>
            <a:custGeom>
              <a:avLst/>
              <a:gdLst/>
              <a:ahLst/>
              <a:cxnLst/>
              <a:rect l="l" t="t" r="r" b="b"/>
              <a:pathLst>
                <a:path w="1983952" h="507363">
                  <a:moveTo>
                    <a:pt x="10278" y="0"/>
                  </a:moveTo>
                  <a:lnTo>
                    <a:pt x="1973674" y="0"/>
                  </a:lnTo>
                  <a:cubicBezTo>
                    <a:pt x="1976400" y="0"/>
                    <a:pt x="1979014" y="1083"/>
                    <a:pt x="1980941" y="3010"/>
                  </a:cubicBezTo>
                  <a:cubicBezTo>
                    <a:pt x="1982869" y="4938"/>
                    <a:pt x="1983952" y="7552"/>
                    <a:pt x="1983952" y="10278"/>
                  </a:cubicBezTo>
                  <a:lnTo>
                    <a:pt x="1983952" y="497086"/>
                  </a:lnTo>
                  <a:cubicBezTo>
                    <a:pt x="1983952" y="502762"/>
                    <a:pt x="1979350" y="507363"/>
                    <a:pt x="1973674" y="507363"/>
                  </a:cubicBezTo>
                  <a:lnTo>
                    <a:pt x="10278" y="507363"/>
                  </a:lnTo>
                  <a:cubicBezTo>
                    <a:pt x="4601" y="507363"/>
                    <a:pt x="0" y="502762"/>
                    <a:pt x="0" y="497086"/>
                  </a:cubicBezTo>
                  <a:lnTo>
                    <a:pt x="0" y="10278"/>
                  </a:lnTo>
                  <a:cubicBezTo>
                    <a:pt x="0" y="4601"/>
                    <a:pt x="4601" y="0"/>
                    <a:pt x="102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83952" cy="545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13510" y="700200"/>
            <a:ext cx="778859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sz="6399" b="1" spc="-191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OBJECTIVES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6878" y="2111835"/>
            <a:ext cx="7231210" cy="173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Determine Optimal Tilt Angles</a:t>
            </a:r>
          </a:p>
          <a:p>
            <a:pPr algn="just">
              <a:lnSpc>
                <a:spcPts val="3454"/>
              </a:lnSpc>
              <a:spcBef>
                <a:spcPct val="0"/>
              </a:spcBef>
            </a:pPr>
            <a:r>
              <a:rPr lang="en-US" sz="2467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 code to determine the optimal tilt angles for solar panels in various Indian climatic zones to maximize solar energy absorption.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9096" y="4102748"/>
            <a:ext cx="7532816" cy="1926395"/>
            <a:chOff x="0" y="0"/>
            <a:chExt cx="1983952" cy="5073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3952" cy="507363"/>
            </a:xfrm>
            <a:custGeom>
              <a:avLst/>
              <a:gdLst/>
              <a:ahLst/>
              <a:cxnLst/>
              <a:rect l="l" t="t" r="r" b="b"/>
              <a:pathLst>
                <a:path w="1983952" h="507363">
                  <a:moveTo>
                    <a:pt x="10278" y="0"/>
                  </a:moveTo>
                  <a:lnTo>
                    <a:pt x="1973674" y="0"/>
                  </a:lnTo>
                  <a:cubicBezTo>
                    <a:pt x="1976400" y="0"/>
                    <a:pt x="1979014" y="1083"/>
                    <a:pt x="1980941" y="3010"/>
                  </a:cubicBezTo>
                  <a:cubicBezTo>
                    <a:pt x="1982869" y="4938"/>
                    <a:pt x="1983952" y="7552"/>
                    <a:pt x="1983952" y="10278"/>
                  </a:cubicBezTo>
                  <a:lnTo>
                    <a:pt x="1983952" y="497086"/>
                  </a:lnTo>
                  <a:cubicBezTo>
                    <a:pt x="1983952" y="502762"/>
                    <a:pt x="1979350" y="507363"/>
                    <a:pt x="1973674" y="507363"/>
                  </a:cubicBezTo>
                  <a:lnTo>
                    <a:pt x="10278" y="507363"/>
                  </a:lnTo>
                  <a:cubicBezTo>
                    <a:pt x="4601" y="507363"/>
                    <a:pt x="0" y="502762"/>
                    <a:pt x="0" y="497086"/>
                  </a:cubicBezTo>
                  <a:lnTo>
                    <a:pt x="0" y="10278"/>
                  </a:lnTo>
                  <a:cubicBezTo>
                    <a:pt x="0" y="4601"/>
                    <a:pt x="4601" y="0"/>
                    <a:pt x="102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983952" cy="545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46878" y="4167763"/>
            <a:ext cx="7231210" cy="173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Optimize Installation Area</a:t>
            </a:r>
          </a:p>
          <a:p>
            <a:pPr algn="just">
              <a:lnSpc>
                <a:spcPts val="3454"/>
              </a:lnSpc>
              <a:spcBef>
                <a:spcPct val="0"/>
              </a:spcBef>
            </a:pPr>
            <a:r>
              <a:rPr lang="en-US" sz="2467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Develop a code-based approach to calculate the optimal installation area for solar panels, ensuring maximum energy generation.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9096" y="8222551"/>
            <a:ext cx="7532816" cy="1926395"/>
            <a:chOff x="0" y="0"/>
            <a:chExt cx="1983952" cy="5073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3952" cy="507363"/>
            </a:xfrm>
            <a:custGeom>
              <a:avLst/>
              <a:gdLst/>
              <a:ahLst/>
              <a:cxnLst/>
              <a:rect l="l" t="t" r="r" b="b"/>
              <a:pathLst>
                <a:path w="1983952" h="507363">
                  <a:moveTo>
                    <a:pt x="10278" y="0"/>
                  </a:moveTo>
                  <a:lnTo>
                    <a:pt x="1973674" y="0"/>
                  </a:lnTo>
                  <a:cubicBezTo>
                    <a:pt x="1976400" y="0"/>
                    <a:pt x="1979014" y="1083"/>
                    <a:pt x="1980941" y="3010"/>
                  </a:cubicBezTo>
                  <a:cubicBezTo>
                    <a:pt x="1982869" y="4938"/>
                    <a:pt x="1983952" y="7552"/>
                    <a:pt x="1983952" y="10278"/>
                  </a:cubicBezTo>
                  <a:lnTo>
                    <a:pt x="1983952" y="497086"/>
                  </a:lnTo>
                  <a:cubicBezTo>
                    <a:pt x="1983952" y="502762"/>
                    <a:pt x="1979350" y="507363"/>
                    <a:pt x="1973674" y="507363"/>
                  </a:cubicBezTo>
                  <a:lnTo>
                    <a:pt x="10278" y="507363"/>
                  </a:lnTo>
                  <a:cubicBezTo>
                    <a:pt x="4601" y="507363"/>
                    <a:pt x="0" y="502762"/>
                    <a:pt x="0" y="497086"/>
                  </a:cubicBezTo>
                  <a:lnTo>
                    <a:pt x="0" y="10278"/>
                  </a:lnTo>
                  <a:cubicBezTo>
                    <a:pt x="0" y="4601"/>
                    <a:pt x="4601" y="0"/>
                    <a:pt x="102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983952" cy="545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10540" y="8298125"/>
            <a:ext cx="7267548" cy="173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Apply ASHRAE Model</a:t>
            </a:r>
          </a:p>
          <a:p>
            <a:pPr algn="just">
              <a:lnSpc>
                <a:spcPts val="3454"/>
              </a:lnSpc>
              <a:spcBef>
                <a:spcPct val="0"/>
              </a:spcBef>
            </a:pPr>
            <a:r>
              <a:rPr lang="en-US" sz="2467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Leverage the ASHRAE model to accurately assess direct, diffuse, and reflected solar radiation for different regions.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25297" y="2337478"/>
            <a:ext cx="4935969" cy="261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Reduce Carbon Footprint</a:t>
            </a:r>
          </a:p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Provide data-driven recommendations to improve the efficiency of solar energy systems based on location-specific parameters.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9096" y="6162493"/>
            <a:ext cx="7532816" cy="1926395"/>
            <a:chOff x="0" y="0"/>
            <a:chExt cx="1983952" cy="50736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83952" cy="507363"/>
            </a:xfrm>
            <a:custGeom>
              <a:avLst/>
              <a:gdLst/>
              <a:ahLst/>
              <a:cxnLst/>
              <a:rect l="l" t="t" r="r" b="b"/>
              <a:pathLst>
                <a:path w="1983952" h="507363">
                  <a:moveTo>
                    <a:pt x="10278" y="0"/>
                  </a:moveTo>
                  <a:lnTo>
                    <a:pt x="1973674" y="0"/>
                  </a:lnTo>
                  <a:cubicBezTo>
                    <a:pt x="1976400" y="0"/>
                    <a:pt x="1979014" y="1083"/>
                    <a:pt x="1980941" y="3010"/>
                  </a:cubicBezTo>
                  <a:cubicBezTo>
                    <a:pt x="1982869" y="4938"/>
                    <a:pt x="1983952" y="7552"/>
                    <a:pt x="1983952" y="10278"/>
                  </a:cubicBezTo>
                  <a:lnTo>
                    <a:pt x="1983952" y="497086"/>
                  </a:lnTo>
                  <a:cubicBezTo>
                    <a:pt x="1983952" y="502762"/>
                    <a:pt x="1979350" y="507363"/>
                    <a:pt x="1973674" y="507363"/>
                  </a:cubicBezTo>
                  <a:lnTo>
                    <a:pt x="10278" y="507363"/>
                  </a:lnTo>
                  <a:cubicBezTo>
                    <a:pt x="4601" y="507363"/>
                    <a:pt x="0" y="502762"/>
                    <a:pt x="0" y="497086"/>
                  </a:cubicBezTo>
                  <a:lnTo>
                    <a:pt x="0" y="10278"/>
                  </a:lnTo>
                  <a:cubicBezTo>
                    <a:pt x="0" y="4601"/>
                    <a:pt x="4601" y="0"/>
                    <a:pt x="102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983952" cy="545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46878" y="6191068"/>
            <a:ext cx="7231210" cy="173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Maximize Cost Savings</a:t>
            </a:r>
          </a:p>
          <a:p>
            <a:pPr algn="just">
              <a:lnSpc>
                <a:spcPts val="3454"/>
              </a:lnSpc>
              <a:spcBef>
                <a:spcPct val="0"/>
              </a:spcBef>
            </a:pPr>
            <a:r>
              <a:rPr lang="en-US" sz="2467" spc="-2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Contribute to sustainable energy solutions by optimizing solar power generation across diverse environmental conditions in India.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19153"/>
            <a:ext cx="18288000" cy="4681100"/>
            <a:chOff x="0" y="0"/>
            <a:chExt cx="4816593" cy="123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32882"/>
            </a:xfrm>
            <a:custGeom>
              <a:avLst/>
              <a:gdLst/>
              <a:ahLst/>
              <a:cxnLst/>
              <a:rect l="l" t="t" r="r" b="b"/>
              <a:pathLst>
                <a:path w="4816592" h="1232882">
                  <a:moveTo>
                    <a:pt x="0" y="0"/>
                  </a:moveTo>
                  <a:lnTo>
                    <a:pt x="4816592" y="0"/>
                  </a:lnTo>
                  <a:lnTo>
                    <a:pt x="4816592" y="1232882"/>
                  </a:lnTo>
                  <a:lnTo>
                    <a:pt x="0" y="1232882"/>
                  </a:ln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270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7618" y="5145228"/>
            <a:ext cx="3763650" cy="1510050"/>
            <a:chOff x="0" y="0"/>
            <a:chExt cx="5018200" cy="2013400"/>
          </a:xfrm>
        </p:grpSpPr>
        <p:sp>
          <p:nvSpPr>
            <p:cNvPr id="6" name="Freeform 6" descr="Background pointer shape in timeline graphic"/>
            <p:cNvSpPr/>
            <p:nvPr/>
          </p:nvSpPr>
          <p:spPr>
            <a:xfrm>
              <a:off x="12700" y="12700"/>
              <a:ext cx="4992878" cy="1988058"/>
            </a:xfrm>
            <a:custGeom>
              <a:avLst/>
              <a:gdLst/>
              <a:ahLst/>
              <a:cxnLst/>
              <a:rect l="l" t="t" r="r" b="b"/>
              <a:pathLst>
                <a:path w="4992878" h="1988058">
                  <a:moveTo>
                    <a:pt x="0" y="0"/>
                  </a:moveTo>
                  <a:lnTo>
                    <a:pt x="3991229" y="0"/>
                  </a:lnTo>
                  <a:lnTo>
                    <a:pt x="4992878" y="994029"/>
                  </a:lnTo>
                  <a:lnTo>
                    <a:pt x="3991229" y="1988058"/>
                  </a:lnTo>
                  <a:lnTo>
                    <a:pt x="0" y="19880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 descr="Background pointer shape in timeline graphic"/>
            <p:cNvSpPr/>
            <p:nvPr/>
          </p:nvSpPr>
          <p:spPr>
            <a:xfrm>
              <a:off x="0" y="0"/>
              <a:ext cx="5018278" cy="2013458"/>
            </a:xfrm>
            <a:custGeom>
              <a:avLst/>
              <a:gdLst/>
              <a:ahLst/>
              <a:cxnLst/>
              <a:rect l="l" t="t" r="r" b="b"/>
              <a:pathLst>
                <a:path w="5018278" h="2013458">
                  <a:moveTo>
                    <a:pt x="12700" y="0"/>
                  </a:moveTo>
                  <a:lnTo>
                    <a:pt x="4003929" y="0"/>
                  </a:lnTo>
                  <a:cubicBezTo>
                    <a:pt x="4007231" y="0"/>
                    <a:pt x="4010533" y="1270"/>
                    <a:pt x="4012819" y="3683"/>
                  </a:cubicBezTo>
                  <a:lnTo>
                    <a:pt x="5014468" y="997712"/>
                  </a:lnTo>
                  <a:cubicBezTo>
                    <a:pt x="5016881" y="1000125"/>
                    <a:pt x="5018278" y="1003300"/>
                    <a:pt x="5018278" y="1006729"/>
                  </a:cubicBezTo>
                  <a:cubicBezTo>
                    <a:pt x="5018278" y="1010158"/>
                    <a:pt x="5016881" y="1013333"/>
                    <a:pt x="5014468" y="1015746"/>
                  </a:cubicBezTo>
                  <a:lnTo>
                    <a:pt x="4012819" y="2009775"/>
                  </a:lnTo>
                  <a:cubicBezTo>
                    <a:pt x="4010406" y="2012188"/>
                    <a:pt x="4007231" y="2013458"/>
                    <a:pt x="4003929" y="2013458"/>
                  </a:cubicBezTo>
                  <a:lnTo>
                    <a:pt x="12700" y="2013458"/>
                  </a:lnTo>
                  <a:cubicBezTo>
                    <a:pt x="5715" y="2013458"/>
                    <a:pt x="0" y="2007743"/>
                    <a:pt x="0" y="200075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000758"/>
                  </a:lnTo>
                  <a:lnTo>
                    <a:pt x="12700" y="2000758"/>
                  </a:lnTo>
                  <a:lnTo>
                    <a:pt x="12700" y="1988058"/>
                  </a:lnTo>
                  <a:lnTo>
                    <a:pt x="4003929" y="1988058"/>
                  </a:lnTo>
                  <a:lnTo>
                    <a:pt x="4003929" y="2000758"/>
                  </a:lnTo>
                  <a:lnTo>
                    <a:pt x="3995039" y="1991741"/>
                  </a:lnTo>
                  <a:lnTo>
                    <a:pt x="4996688" y="997712"/>
                  </a:lnTo>
                  <a:lnTo>
                    <a:pt x="5005578" y="1006729"/>
                  </a:lnTo>
                  <a:lnTo>
                    <a:pt x="4996688" y="1015746"/>
                  </a:lnTo>
                  <a:lnTo>
                    <a:pt x="3994912" y="21717"/>
                  </a:lnTo>
                  <a:lnTo>
                    <a:pt x="4003802" y="12700"/>
                  </a:lnTo>
                  <a:lnTo>
                    <a:pt x="400380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75657" y="5695465"/>
            <a:ext cx="272835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2240" b="1">
                <a:solidFill>
                  <a:srgbClr val="212121"/>
                </a:solidFill>
                <a:latin typeface="Arial Bold"/>
                <a:ea typeface="Arial Bold"/>
                <a:cs typeface="Arial Bold"/>
                <a:sym typeface="Arial Bold"/>
              </a:rPr>
              <a:t>Literature Review</a:t>
            </a:r>
          </a:p>
        </p:txBody>
      </p:sp>
      <p:sp>
        <p:nvSpPr>
          <p:cNvPr id="9" name="AutoShape 9"/>
          <p:cNvSpPr/>
          <p:nvPr/>
        </p:nvSpPr>
        <p:spPr>
          <a:xfrm>
            <a:off x="2003214" y="4050332"/>
            <a:ext cx="19050" cy="1128450"/>
          </a:xfrm>
          <a:prstGeom prst="line">
            <a:avLst/>
          </a:prstGeom>
          <a:ln w="9525" cap="rnd">
            <a:solidFill>
              <a:srgbClr val="3030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813815" y="3977183"/>
            <a:ext cx="397800" cy="397800"/>
            <a:chOff x="0" y="0"/>
            <a:chExt cx="530400" cy="53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0352" cy="530352"/>
            </a:xfrm>
            <a:custGeom>
              <a:avLst/>
              <a:gdLst/>
              <a:ahLst/>
              <a:cxnLst/>
              <a:rect l="l" t="t" r="r" b="b"/>
              <a:pathLst>
                <a:path w="530352" h="530352">
                  <a:moveTo>
                    <a:pt x="0" y="265176"/>
                  </a:moveTo>
                  <a:cubicBezTo>
                    <a:pt x="0" y="118745"/>
                    <a:pt x="118745" y="0"/>
                    <a:pt x="265176" y="0"/>
                  </a:cubicBezTo>
                  <a:cubicBezTo>
                    <a:pt x="411607" y="0"/>
                    <a:pt x="530352" y="118745"/>
                    <a:pt x="530352" y="265176"/>
                  </a:cubicBezTo>
                  <a:cubicBezTo>
                    <a:pt x="530352" y="411607"/>
                    <a:pt x="411607" y="530352"/>
                    <a:pt x="265176" y="530352"/>
                  </a:cubicBezTo>
                  <a:cubicBezTo>
                    <a:pt x="118745" y="530352"/>
                    <a:pt x="0" y="411607"/>
                    <a:pt x="0" y="265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38450" y="1924003"/>
            <a:ext cx="4884150" cy="169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4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Conduct a comprehensive review of existing studies on solar radiation, tilt angles, and installation area optimization.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499858" y="5145228"/>
            <a:ext cx="4121250" cy="1510050"/>
            <a:chOff x="0" y="0"/>
            <a:chExt cx="5495000" cy="2013400"/>
          </a:xfrm>
        </p:grpSpPr>
        <p:sp>
          <p:nvSpPr>
            <p:cNvPr id="14" name="Freeform 14" descr="Background pointer shape in timeline graphic"/>
            <p:cNvSpPr/>
            <p:nvPr/>
          </p:nvSpPr>
          <p:spPr>
            <a:xfrm>
              <a:off x="12700" y="12700"/>
              <a:ext cx="5469636" cy="1988058"/>
            </a:xfrm>
            <a:custGeom>
              <a:avLst/>
              <a:gdLst/>
              <a:ahLst/>
              <a:cxnLst/>
              <a:rect l="l" t="t" r="r" b="b"/>
              <a:pathLst>
                <a:path w="5469636" h="1988058">
                  <a:moveTo>
                    <a:pt x="0" y="0"/>
                  </a:moveTo>
                  <a:lnTo>
                    <a:pt x="4467606" y="0"/>
                  </a:lnTo>
                  <a:lnTo>
                    <a:pt x="5469636" y="994029"/>
                  </a:lnTo>
                  <a:lnTo>
                    <a:pt x="4467606" y="1988058"/>
                  </a:lnTo>
                  <a:lnTo>
                    <a:pt x="0" y="1988058"/>
                  </a:lnTo>
                  <a:lnTo>
                    <a:pt x="1002030" y="9940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 descr="Background pointer shape in timeline graphic"/>
            <p:cNvSpPr/>
            <p:nvPr/>
          </p:nvSpPr>
          <p:spPr>
            <a:xfrm>
              <a:off x="-1016" y="0"/>
              <a:ext cx="5496052" cy="2013458"/>
            </a:xfrm>
            <a:custGeom>
              <a:avLst/>
              <a:gdLst/>
              <a:ahLst/>
              <a:cxnLst/>
              <a:rect l="l" t="t" r="r" b="b"/>
              <a:pathLst>
                <a:path w="5496052" h="2013458">
                  <a:moveTo>
                    <a:pt x="13716" y="0"/>
                  </a:moveTo>
                  <a:lnTo>
                    <a:pt x="4481322" y="0"/>
                  </a:lnTo>
                  <a:cubicBezTo>
                    <a:pt x="4484624" y="0"/>
                    <a:pt x="4487926" y="1270"/>
                    <a:pt x="4490212" y="3683"/>
                  </a:cubicBezTo>
                  <a:lnTo>
                    <a:pt x="5492242" y="997712"/>
                  </a:lnTo>
                  <a:cubicBezTo>
                    <a:pt x="5494655" y="1000125"/>
                    <a:pt x="5496052" y="1003300"/>
                    <a:pt x="5496052" y="1006729"/>
                  </a:cubicBezTo>
                  <a:cubicBezTo>
                    <a:pt x="5496052" y="1010158"/>
                    <a:pt x="5494655" y="1013333"/>
                    <a:pt x="5492242" y="1015746"/>
                  </a:cubicBezTo>
                  <a:lnTo>
                    <a:pt x="4490212" y="2009775"/>
                  </a:lnTo>
                  <a:cubicBezTo>
                    <a:pt x="4487799" y="2012188"/>
                    <a:pt x="4484624" y="2013458"/>
                    <a:pt x="4481322" y="2013458"/>
                  </a:cubicBezTo>
                  <a:lnTo>
                    <a:pt x="13716" y="2013458"/>
                  </a:lnTo>
                  <a:cubicBezTo>
                    <a:pt x="8509" y="2013458"/>
                    <a:pt x="3937" y="2010410"/>
                    <a:pt x="2032" y="2005584"/>
                  </a:cubicBezTo>
                  <a:cubicBezTo>
                    <a:pt x="127" y="2000758"/>
                    <a:pt x="1143" y="1995297"/>
                    <a:pt x="4826" y="1991741"/>
                  </a:cubicBezTo>
                  <a:lnTo>
                    <a:pt x="1006856" y="997712"/>
                  </a:lnTo>
                  <a:lnTo>
                    <a:pt x="1015746" y="1006729"/>
                  </a:lnTo>
                  <a:lnTo>
                    <a:pt x="1006856" y="1015746"/>
                  </a:lnTo>
                  <a:lnTo>
                    <a:pt x="4826" y="21717"/>
                  </a:lnTo>
                  <a:cubicBezTo>
                    <a:pt x="1143" y="18034"/>
                    <a:pt x="0" y="12573"/>
                    <a:pt x="2032" y="7874"/>
                  </a:cubicBezTo>
                  <a:cubicBezTo>
                    <a:pt x="4064" y="3175"/>
                    <a:pt x="8509" y="0"/>
                    <a:pt x="13716" y="0"/>
                  </a:cubicBezTo>
                  <a:moveTo>
                    <a:pt x="13716" y="25400"/>
                  </a:moveTo>
                  <a:lnTo>
                    <a:pt x="13716" y="12700"/>
                  </a:lnTo>
                  <a:lnTo>
                    <a:pt x="22606" y="3683"/>
                  </a:lnTo>
                  <a:lnTo>
                    <a:pt x="1024636" y="997712"/>
                  </a:lnTo>
                  <a:cubicBezTo>
                    <a:pt x="1027049" y="1000125"/>
                    <a:pt x="1028446" y="1003300"/>
                    <a:pt x="1028446" y="1006729"/>
                  </a:cubicBezTo>
                  <a:cubicBezTo>
                    <a:pt x="1028446" y="1010158"/>
                    <a:pt x="1027049" y="1013333"/>
                    <a:pt x="1024636" y="1015746"/>
                  </a:cubicBezTo>
                  <a:lnTo>
                    <a:pt x="22606" y="2009775"/>
                  </a:lnTo>
                  <a:lnTo>
                    <a:pt x="13716" y="2000758"/>
                  </a:lnTo>
                  <a:lnTo>
                    <a:pt x="13716" y="1988058"/>
                  </a:lnTo>
                  <a:lnTo>
                    <a:pt x="4481322" y="1988058"/>
                  </a:lnTo>
                  <a:lnTo>
                    <a:pt x="4481322" y="2000758"/>
                  </a:lnTo>
                  <a:lnTo>
                    <a:pt x="4472432" y="1991741"/>
                  </a:lnTo>
                  <a:lnTo>
                    <a:pt x="5474462" y="997712"/>
                  </a:lnTo>
                  <a:lnTo>
                    <a:pt x="5483352" y="1006729"/>
                  </a:lnTo>
                  <a:lnTo>
                    <a:pt x="5474462" y="1015746"/>
                  </a:lnTo>
                  <a:lnTo>
                    <a:pt x="4472432" y="21717"/>
                  </a:lnTo>
                  <a:lnTo>
                    <a:pt x="4481322" y="12700"/>
                  </a:lnTo>
                  <a:lnTo>
                    <a:pt x="4481322" y="25400"/>
                  </a:lnTo>
                  <a:lnTo>
                    <a:pt x="13716" y="254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446445" y="5695465"/>
            <a:ext cx="244815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2240" b="1">
                <a:solidFill>
                  <a:srgbClr val="212121"/>
                </a:solidFill>
                <a:latin typeface="Arial Bold"/>
                <a:ea typeface="Arial Bold"/>
                <a:cs typeface="Arial Bold"/>
                <a:sym typeface="Arial Bold"/>
              </a:rPr>
              <a:t>Data Collection</a:t>
            </a:r>
          </a:p>
        </p:txBody>
      </p:sp>
      <p:sp>
        <p:nvSpPr>
          <p:cNvPr id="17" name="AutoShape 17"/>
          <p:cNvSpPr/>
          <p:nvPr/>
        </p:nvSpPr>
        <p:spPr>
          <a:xfrm>
            <a:off x="5433940" y="6629906"/>
            <a:ext cx="19050" cy="1128450"/>
          </a:xfrm>
          <a:prstGeom prst="line">
            <a:avLst/>
          </a:prstGeom>
          <a:ln w="9525" cap="rnd">
            <a:solidFill>
              <a:srgbClr val="3030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 rot="-10800000">
            <a:off x="5244539" y="7424181"/>
            <a:ext cx="397800" cy="397800"/>
            <a:chOff x="0" y="0"/>
            <a:chExt cx="530400" cy="53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0352" cy="530352"/>
            </a:xfrm>
            <a:custGeom>
              <a:avLst/>
              <a:gdLst/>
              <a:ahLst/>
              <a:cxnLst/>
              <a:rect l="l" t="t" r="r" b="b"/>
              <a:pathLst>
                <a:path w="530352" h="530352">
                  <a:moveTo>
                    <a:pt x="530352" y="265176"/>
                  </a:moveTo>
                  <a:cubicBezTo>
                    <a:pt x="530352" y="118745"/>
                    <a:pt x="411607" y="0"/>
                    <a:pt x="265176" y="0"/>
                  </a:cubicBezTo>
                  <a:cubicBezTo>
                    <a:pt x="118745" y="0"/>
                    <a:pt x="0" y="118745"/>
                    <a:pt x="0" y="265176"/>
                  </a:cubicBezTo>
                  <a:cubicBezTo>
                    <a:pt x="0" y="411607"/>
                    <a:pt x="118745" y="530352"/>
                    <a:pt x="265176" y="530352"/>
                  </a:cubicBezTo>
                  <a:cubicBezTo>
                    <a:pt x="411607" y="530352"/>
                    <a:pt x="530352" y="411607"/>
                    <a:pt x="530352" y="265176"/>
                  </a:cubicBezTo>
                  <a:close/>
                </a:path>
              </a:pathLst>
            </a:custGeom>
            <a:solidFill>
              <a:srgbClr val="08A54C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137248" y="8139328"/>
            <a:ext cx="4612350" cy="166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511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Gather climatic data, solar radiation levels, and geographical information for different zones in India.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809696" y="5145228"/>
            <a:ext cx="4121250" cy="1510050"/>
            <a:chOff x="0" y="0"/>
            <a:chExt cx="5495000" cy="2013400"/>
          </a:xfrm>
        </p:grpSpPr>
        <p:sp>
          <p:nvSpPr>
            <p:cNvPr id="22" name="Freeform 22" descr="Background pointer shape in timeline graphic"/>
            <p:cNvSpPr/>
            <p:nvPr/>
          </p:nvSpPr>
          <p:spPr>
            <a:xfrm>
              <a:off x="12700" y="12700"/>
              <a:ext cx="5469636" cy="1988058"/>
            </a:xfrm>
            <a:custGeom>
              <a:avLst/>
              <a:gdLst/>
              <a:ahLst/>
              <a:cxnLst/>
              <a:rect l="l" t="t" r="r" b="b"/>
              <a:pathLst>
                <a:path w="5469636" h="1988058">
                  <a:moveTo>
                    <a:pt x="0" y="0"/>
                  </a:moveTo>
                  <a:lnTo>
                    <a:pt x="4467606" y="0"/>
                  </a:lnTo>
                  <a:lnTo>
                    <a:pt x="5469636" y="994029"/>
                  </a:lnTo>
                  <a:lnTo>
                    <a:pt x="4467606" y="1988058"/>
                  </a:lnTo>
                  <a:lnTo>
                    <a:pt x="0" y="1988058"/>
                  </a:lnTo>
                  <a:lnTo>
                    <a:pt x="1002030" y="9940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 descr="Background pointer shape in timeline graphic"/>
            <p:cNvSpPr/>
            <p:nvPr/>
          </p:nvSpPr>
          <p:spPr>
            <a:xfrm>
              <a:off x="-1016" y="0"/>
              <a:ext cx="5496052" cy="2013458"/>
            </a:xfrm>
            <a:custGeom>
              <a:avLst/>
              <a:gdLst/>
              <a:ahLst/>
              <a:cxnLst/>
              <a:rect l="l" t="t" r="r" b="b"/>
              <a:pathLst>
                <a:path w="5496052" h="2013458">
                  <a:moveTo>
                    <a:pt x="13716" y="0"/>
                  </a:moveTo>
                  <a:lnTo>
                    <a:pt x="4481322" y="0"/>
                  </a:lnTo>
                  <a:cubicBezTo>
                    <a:pt x="4484624" y="0"/>
                    <a:pt x="4487926" y="1270"/>
                    <a:pt x="4490212" y="3683"/>
                  </a:cubicBezTo>
                  <a:lnTo>
                    <a:pt x="5492242" y="997712"/>
                  </a:lnTo>
                  <a:cubicBezTo>
                    <a:pt x="5494655" y="1000125"/>
                    <a:pt x="5496052" y="1003300"/>
                    <a:pt x="5496052" y="1006729"/>
                  </a:cubicBezTo>
                  <a:cubicBezTo>
                    <a:pt x="5496052" y="1010158"/>
                    <a:pt x="5494655" y="1013333"/>
                    <a:pt x="5492242" y="1015746"/>
                  </a:cubicBezTo>
                  <a:lnTo>
                    <a:pt x="4490212" y="2009775"/>
                  </a:lnTo>
                  <a:cubicBezTo>
                    <a:pt x="4487799" y="2012188"/>
                    <a:pt x="4484624" y="2013458"/>
                    <a:pt x="4481322" y="2013458"/>
                  </a:cubicBezTo>
                  <a:lnTo>
                    <a:pt x="13716" y="2013458"/>
                  </a:lnTo>
                  <a:cubicBezTo>
                    <a:pt x="8509" y="2013458"/>
                    <a:pt x="3937" y="2010410"/>
                    <a:pt x="2032" y="2005584"/>
                  </a:cubicBezTo>
                  <a:cubicBezTo>
                    <a:pt x="127" y="2000758"/>
                    <a:pt x="1143" y="1995297"/>
                    <a:pt x="4826" y="1991741"/>
                  </a:cubicBezTo>
                  <a:lnTo>
                    <a:pt x="1006856" y="997712"/>
                  </a:lnTo>
                  <a:lnTo>
                    <a:pt x="1015746" y="1006729"/>
                  </a:lnTo>
                  <a:lnTo>
                    <a:pt x="1006856" y="1015746"/>
                  </a:lnTo>
                  <a:lnTo>
                    <a:pt x="4826" y="21717"/>
                  </a:lnTo>
                  <a:cubicBezTo>
                    <a:pt x="1143" y="18034"/>
                    <a:pt x="0" y="12573"/>
                    <a:pt x="2032" y="7874"/>
                  </a:cubicBezTo>
                  <a:cubicBezTo>
                    <a:pt x="4064" y="3175"/>
                    <a:pt x="8509" y="0"/>
                    <a:pt x="13716" y="0"/>
                  </a:cubicBezTo>
                  <a:moveTo>
                    <a:pt x="13716" y="25400"/>
                  </a:moveTo>
                  <a:lnTo>
                    <a:pt x="13716" y="12700"/>
                  </a:lnTo>
                  <a:lnTo>
                    <a:pt x="22606" y="3683"/>
                  </a:lnTo>
                  <a:lnTo>
                    <a:pt x="1024636" y="997712"/>
                  </a:lnTo>
                  <a:cubicBezTo>
                    <a:pt x="1027049" y="1000125"/>
                    <a:pt x="1028446" y="1003300"/>
                    <a:pt x="1028446" y="1006729"/>
                  </a:cubicBezTo>
                  <a:cubicBezTo>
                    <a:pt x="1028446" y="1010158"/>
                    <a:pt x="1027049" y="1013333"/>
                    <a:pt x="1024636" y="1015746"/>
                  </a:cubicBezTo>
                  <a:lnTo>
                    <a:pt x="22606" y="2009775"/>
                  </a:lnTo>
                  <a:lnTo>
                    <a:pt x="13716" y="2000758"/>
                  </a:lnTo>
                  <a:lnTo>
                    <a:pt x="13716" y="1988058"/>
                  </a:lnTo>
                  <a:lnTo>
                    <a:pt x="4481322" y="1988058"/>
                  </a:lnTo>
                  <a:lnTo>
                    <a:pt x="4481322" y="2000758"/>
                  </a:lnTo>
                  <a:lnTo>
                    <a:pt x="4472432" y="1991741"/>
                  </a:lnTo>
                  <a:lnTo>
                    <a:pt x="5474462" y="997712"/>
                  </a:lnTo>
                  <a:lnTo>
                    <a:pt x="5483352" y="1006729"/>
                  </a:lnTo>
                  <a:lnTo>
                    <a:pt x="5474462" y="1015746"/>
                  </a:lnTo>
                  <a:lnTo>
                    <a:pt x="4472432" y="21717"/>
                  </a:lnTo>
                  <a:lnTo>
                    <a:pt x="4481322" y="12700"/>
                  </a:lnTo>
                  <a:lnTo>
                    <a:pt x="4481322" y="25400"/>
                  </a:lnTo>
                  <a:lnTo>
                    <a:pt x="13716" y="254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7729321" y="5608940"/>
            <a:ext cx="2448150" cy="5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0"/>
              </a:lnSpc>
            </a:pPr>
            <a:r>
              <a:rPr lang="en-US" sz="2240" b="1">
                <a:solidFill>
                  <a:srgbClr val="212121"/>
                </a:solidFill>
                <a:latin typeface="Arial Bold"/>
                <a:ea typeface="Arial Bold"/>
                <a:cs typeface="Arial Bold"/>
                <a:sym typeface="Arial Bold"/>
              </a:rPr>
              <a:t>Tilt Angle Calculation</a:t>
            </a:r>
          </a:p>
        </p:txBody>
      </p:sp>
      <p:sp>
        <p:nvSpPr>
          <p:cNvPr id="25" name="AutoShape 25"/>
          <p:cNvSpPr/>
          <p:nvPr/>
        </p:nvSpPr>
        <p:spPr>
          <a:xfrm>
            <a:off x="8703764" y="4050332"/>
            <a:ext cx="19050" cy="1128450"/>
          </a:xfrm>
          <a:prstGeom prst="line">
            <a:avLst/>
          </a:prstGeom>
          <a:ln w="9525" cap="rnd">
            <a:solidFill>
              <a:srgbClr val="3030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514365" y="3977183"/>
            <a:ext cx="397800" cy="397800"/>
            <a:chOff x="0" y="0"/>
            <a:chExt cx="530400" cy="530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30352" cy="530352"/>
            </a:xfrm>
            <a:custGeom>
              <a:avLst/>
              <a:gdLst/>
              <a:ahLst/>
              <a:cxnLst/>
              <a:rect l="l" t="t" r="r" b="b"/>
              <a:pathLst>
                <a:path w="530352" h="530352">
                  <a:moveTo>
                    <a:pt x="0" y="265176"/>
                  </a:moveTo>
                  <a:cubicBezTo>
                    <a:pt x="0" y="118745"/>
                    <a:pt x="118745" y="0"/>
                    <a:pt x="265176" y="0"/>
                  </a:cubicBezTo>
                  <a:cubicBezTo>
                    <a:pt x="411607" y="0"/>
                    <a:pt x="530352" y="118745"/>
                    <a:pt x="530352" y="265176"/>
                  </a:cubicBezTo>
                  <a:cubicBezTo>
                    <a:pt x="530352" y="411607"/>
                    <a:pt x="411607" y="530352"/>
                    <a:pt x="265176" y="530352"/>
                  </a:cubicBezTo>
                  <a:cubicBezTo>
                    <a:pt x="118745" y="530352"/>
                    <a:pt x="0" y="411607"/>
                    <a:pt x="0" y="265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6284200" y="1895428"/>
            <a:ext cx="4884150" cy="172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 coding and the ASHRAE model to compute optimal tilt angles for solar panels based on solar radiation data.</a:t>
            </a:r>
          </a:p>
          <a:p>
            <a:pPr algn="l">
              <a:lnSpc>
                <a:spcPts val="4967"/>
              </a:lnSpc>
            </a:pPr>
            <a:endParaRPr lang="en-US" sz="2499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4967"/>
              </a:lnSpc>
            </a:pPr>
            <a:endParaRPr lang="en-US" sz="2499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0119536" y="5145228"/>
            <a:ext cx="4121250" cy="1510050"/>
            <a:chOff x="0" y="0"/>
            <a:chExt cx="5495000" cy="2013400"/>
          </a:xfrm>
        </p:grpSpPr>
        <p:sp>
          <p:nvSpPr>
            <p:cNvPr id="30" name="Freeform 30" descr="Background pointer shape in timeline graphic"/>
            <p:cNvSpPr/>
            <p:nvPr/>
          </p:nvSpPr>
          <p:spPr>
            <a:xfrm>
              <a:off x="12700" y="12700"/>
              <a:ext cx="5469636" cy="1988058"/>
            </a:xfrm>
            <a:custGeom>
              <a:avLst/>
              <a:gdLst/>
              <a:ahLst/>
              <a:cxnLst/>
              <a:rect l="l" t="t" r="r" b="b"/>
              <a:pathLst>
                <a:path w="5469636" h="1988058">
                  <a:moveTo>
                    <a:pt x="0" y="0"/>
                  </a:moveTo>
                  <a:lnTo>
                    <a:pt x="4467606" y="0"/>
                  </a:lnTo>
                  <a:lnTo>
                    <a:pt x="5469636" y="994029"/>
                  </a:lnTo>
                  <a:lnTo>
                    <a:pt x="4467606" y="1988058"/>
                  </a:lnTo>
                  <a:lnTo>
                    <a:pt x="0" y="1988058"/>
                  </a:lnTo>
                  <a:lnTo>
                    <a:pt x="1002030" y="9940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Freeform 31" descr="Background pointer shape in timeline graphic"/>
            <p:cNvSpPr/>
            <p:nvPr/>
          </p:nvSpPr>
          <p:spPr>
            <a:xfrm>
              <a:off x="-1016" y="0"/>
              <a:ext cx="5496052" cy="2013458"/>
            </a:xfrm>
            <a:custGeom>
              <a:avLst/>
              <a:gdLst/>
              <a:ahLst/>
              <a:cxnLst/>
              <a:rect l="l" t="t" r="r" b="b"/>
              <a:pathLst>
                <a:path w="5496052" h="2013458">
                  <a:moveTo>
                    <a:pt x="13716" y="0"/>
                  </a:moveTo>
                  <a:lnTo>
                    <a:pt x="4481322" y="0"/>
                  </a:lnTo>
                  <a:cubicBezTo>
                    <a:pt x="4484624" y="0"/>
                    <a:pt x="4487926" y="1270"/>
                    <a:pt x="4490212" y="3683"/>
                  </a:cubicBezTo>
                  <a:lnTo>
                    <a:pt x="5492242" y="997712"/>
                  </a:lnTo>
                  <a:cubicBezTo>
                    <a:pt x="5494655" y="1000125"/>
                    <a:pt x="5496052" y="1003300"/>
                    <a:pt x="5496052" y="1006729"/>
                  </a:cubicBezTo>
                  <a:cubicBezTo>
                    <a:pt x="5496052" y="1010158"/>
                    <a:pt x="5494655" y="1013333"/>
                    <a:pt x="5492242" y="1015746"/>
                  </a:cubicBezTo>
                  <a:lnTo>
                    <a:pt x="4490212" y="2009775"/>
                  </a:lnTo>
                  <a:cubicBezTo>
                    <a:pt x="4487799" y="2012188"/>
                    <a:pt x="4484624" y="2013458"/>
                    <a:pt x="4481322" y="2013458"/>
                  </a:cubicBezTo>
                  <a:lnTo>
                    <a:pt x="13716" y="2013458"/>
                  </a:lnTo>
                  <a:cubicBezTo>
                    <a:pt x="8509" y="2013458"/>
                    <a:pt x="3937" y="2010410"/>
                    <a:pt x="2032" y="2005584"/>
                  </a:cubicBezTo>
                  <a:cubicBezTo>
                    <a:pt x="127" y="2000758"/>
                    <a:pt x="1143" y="1995297"/>
                    <a:pt x="4826" y="1991741"/>
                  </a:cubicBezTo>
                  <a:lnTo>
                    <a:pt x="1006856" y="997712"/>
                  </a:lnTo>
                  <a:lnTo>
                    <a:pt x="1015746" y="1006729"/>
                  </a:lnTo>
                  <a:lnTo>
                    <a:pt x="1006856" y="1015746"/>
                  </a:lnTo>
                  <a:lnTo>
                    <a:pt x="4826" y="21717"/>
                  </a:lnTo>
                  <a:cubicBezTo>
                    <a:pt x="1143" y="18034"/>
                    <a:pt x="0" y="12573"/>
                    <a:pt x="2032" y="7874"/>
                  </a:cubicBezTo>
                  <a:cubicBezTo>
                    <a:pt x="4064" y="3175"/>
                    <a:pt x="8509" y="0"/>
                    <a:pt x="13716" y="0"/>
                  </a:cubicBezTo>
                  <a:moveTo>
                    <a:pt x="13716" y="25400"/>
                  </a:moveTo>
                  <a:lnTo>
                    <a:pt x="13716" y="12700"/>
                  </a:lnTo>
                  <a:lnTo>
                    <a:pt x="22606" y="3683"/>
                  </a:lnTo>
                  <a:lnTo>
                    <a:pt x="1024636" y="997712"/>
                  </a:lnTo>
                  <a:cubicBezTo>
                    <a:pt x="1027049" y="1000125"/>
                    <a:pt x="1028446" y="1003300"/>
                    <a:pt x="1028446" y="1006729"/>
                  </a:cubicBezTo>
                  <a:cubicBezTo>
                    <a:pt x="1028446" y="1010158"/>
                    <a:pt x="1027049" y="1013333"/>
                    <a:pt x="1024636" y="1015746"/>
                  </a:cubicBezTo>
                  <a:lnTo>
                    <a:pt x="22606" y="2009775"/>
                  </a:lnTo>
                  <a:lnTo>
                    <a:pt x="13716" y="2000758"/>
                  </a:lnTo>
                  <a:lnTo>
                    <a:pt x="13716" y="1988058"/>
                  </a:lnTo>
                  <a:lnTo>
                    <a:pt x="4481322" y="1988058"/>
                  </a:lnTo>
                  <a:lnTo>
                    <a:pt x="4481322" y="2000758"/>
                  </a:lnTo>
                  <a:lnTo>
                    <a:pt x="4472432" y="1991741"/>
                  </a:lnTo>
                  <a:lnTo>
                    <a:pt x="5474462" y="997712"/>
                  </a:lnTo>
                  <a:lnTo>
                    <a:pt x="5483352" y="1006729"/>
                  </a:lnTo>
                  <a:lnTo>
                    <a:pt x="5474462" y="1015746"/>
                  </a:lnTo>
                  <a:lnTo>
                    <a:pt x="4472432" y="21717"/>
                  </a:lnTo>
                  <a:lnTo>
                    <a:pt x="4481322" y="12700"/>
                  </a:lnTo>
                  <a:lnTo>
                    <a:pt x="4481322" y="25400"/>
                  </a:lnTo>
                  <a:lnTo>
                    <a:pt x="13716" y="254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1168350" y="5695465"/>
            <a:ext cx="244815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2240" b="1">
                <a:solidFill>
                  <a:srgbClr val="212121"/>
                </a:solidFill>
                <a:latin typeface="Arial Bold"/>
                <a:ea typeface="Arial Bold"/>
                <a:cs typeface="Arial Bold"/>
                <a:sym typeface="Arial Bold"/>
              </a:rPr>
              <a:t>Model Validation</a:t>
            </a:r>
          </a:p>
        </p:txBody>
      </p:sp>
      <p:sp>
        <p:nvSpPr>
          <p:cNvPr id="33" name="AutoShape 33"/>
          <p:cNvSpPr/>
          <p:nvPr/>
        </p:nvSpPr>
        <p:spPr>
          <a:xfrm>
            <a:off x="12010816" y="6629906"/>
            <a:ext cx="19050" cy="1128450"/>
          </a:xfrm>
          <a:prstGeom prst="line">
            <a:avLst/>
          </a:prstGeom>
          <a:ln w="9525" cap="rnd">
            <a:solidFill>
              <a:srgbClr val="3030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 rot="-10800000">
            <a:off x="11821415" y="7424181"/>
            <a:ext cx="397800" cy="397800"/>
            <a:chOff x="0" y="0"/>
            <a:chExt cx="530400" cy="530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30352" cy="530352"/>
            </a:xfrm>
            <a:custGeom>
              <a:avLst/>
              <a:gdLst/>
              <a:ahLst/>
              <a:cxnLst/>
              <a:rect l="l" t="t" r="r" b="b"/>
              <a:pathLst>
                <a:path w="530352" h="530352">
                  <a:moveTo>
                    <a:pt x="530352" y="265176"/>
                  </a:moveTo>
                  <a:cubicBezTo>
                    <a:pt x="530352" y="118745"/>
                    <a:pt x="411607" y="0"/>
                    <a:pt x="265176" y="0"/>
                  </a:cubicBezTo>
                  <a:cubicBezTo>
                    <a:pt x="118745" y="0"/>
                    <a:pt x="0" y="118745"/>
                    <a:pt x="0" y="265176"/>
                  </a:cubicBezTo>
                  <a:cubicBezTo>
                    <a:pt x="0" y="411607"/>
                    <a:pt x="118745" y="530352"/>
                    <a:pt x="265176" y="530352"/>
                  </a:cubicBezTo>
                  <a:cubicBezTo>
                    <a:pt x="411607" y="530352"/>
                    <a:pt x="530352" y="411607"/>
                    <a:pt x="530352" y="265176"/>
                  </a:cubicBezTo>
                  <a:close/>
                </a:path>
              </a:pathLst>
            </a:custGeom>
            <a:solidFill>
              <a:srgbClr val="08A54C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0133200" y="8139328"/>
            <a:ext cx="5052750" cy="166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511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Validate the calculated tilt angles using simulations and compare them with existing models for accuracy.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3429376" y="5145228"/>
            <a:ext cx="4121250" cy="1510050"/>
            <a:chOff x="0" y="0"/>
            <a:chExt cx="5495000" cy="2013400"/>
          </a:xfrm>
        </p:grpSpPr>
        <p:sp>
          <p:nvSpPr>
            <p:cNvPr id="38" name="Freeform 38" descr="Background pointer shape in timeline graphic"/>
            <p:cNvSpPr/>
            <p:nvPr/>
          </p:nvSpPr>
          <p:spPr>
            <a:xfrm>
              <a:off x="12700" y="12700"/>
              <a:ext cx="5469636" cy="1988058"/>
            </a:xfrm>
            <a:custGeom>
              <a:avLst/>
              <a:gdLst/>
              <a:ahLst/>
              <a:cxnLst/>
              <a:rect l="l" t="t" r="r" b="b"/>
              <a:pathLst>
                <a:path w="5469636" h="1988058">
                  <a:moveTo>
                    <a:pt x="0" y="0"/>
                  </a:moveTo>
                  <a:lnTo>
                    <a:pt x="4467606" y="0"/>
                  </a:lnTo>
                  <a:lnTo>
                    <a:pt x="5469636" y="994029"/>
                  </a:lnTo>
                  <a:lnTo>
                    <a:pt x="4467606" y="1988058"/>
                  </a:lnTo>
                  <a:lnTo>
                    <a:pt x="0" y="1988058"/>
                  </a:lnTo>
                  <a:lnTo>
                    <a:pt x="1002030" y="9940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Freeform 39" descr="Background pointer shape in timeline graphic"/>
            <p:cNvSpPr/>
            <p:nvPr/>
          </p:nvSpPr>
          <p:spPr>
            <a:xfrm>
              <a:off x="-1016" y="0"/>
              <a:ext cx="5496052" cy="2013458"/>
            </a:xfrm>
            <a:custGeom>
              <a:avLst/>
              <a:gdLst/>
              <a:ahLst/>
              <a:cxnLst/>
              <a:rect l="l" t="t" r="r" b="b"/>
              <a:pathLst>
                <a:path w="5496052" h="2013458">
                  <a:moveTo>
                    <a:pt x="13716" y="0"/>
                  </a:moveTo>
                  <a:lnTo>
                    <a:pt x="4481322" y="0"/>
                  </a:lnTo>
                  <a:cubicBezTo>
                    <a:pt x="4484624" y="0"/>
                    <a:pt x="4487926" y="1270"/>
                    <a:pt x="4490212" y="3683"/>
                  </a:cubicBezTo>
                  <a:lnTo>
                    <a:pt x="5492242" y="997712"/>
                  </a:lnTo>
                  <a:cubicBezTo>
                    <a:pt x="5494655" y="1000125"/>
                    <a:pt x="5496052" y="1003300"/>
                    <a:pt x="5496052" y="1006729"/>
                  </a:cubicBezTo>
                  <a:cubicBezTo>
                    <a:pt x="5496052" y="1010158"/>
                    <a:pt x="5494655" y="1013333"/>
                    <a:pt x="5492242" y="1015746"/>
                  </a:cubicBezTo>
                  <a:lnTo>
                    <a:pt x="4490212" y="2009775"/>
                  </a:lnTo>
                  <a:cubicBezTo>
                    <a:pt x="4487799" y="2012188"/>
                    <a:pt x="4484624" y="2013458"/>
                    <a:pt x="4481322" y="2013458"/>
                  </a:cubicBezTo>
                  <a:lnTo>
                    <a:pt x="13716" y="2013458"/>
                  </a:lnTo>
                  <a:cubicBezTo>
                    <a:pt x="8509" y="2013458"/>
                    <a:pt x="3937" y="2010410"/>
                    <a:pt x="2032" y="2005584"/>
                  </a:cubicBezTo>
                  <a:cubicBezTo>
                    <a:pt x="127" y="2000758"/>
                    <a:pt x="1143" y="1995297"/>
                    <a:pt x="4826" y="1991741"/>
                  </a:cubicBezTo>
                  <a:lnTo>
                    <a:pt x="1006856" y="997712"/>
                  </a:lnTo>
                  <a:lnTo>
                    <a:pt x="1015746" y="1006729"/>
                  </a:lnTo>
                  <a:lnTo>
                    <a:pt x="1006856" y="1015746"/>
                  </a:lnTo>
                  <a:lnTo>
                    <a:pt x="4826" y="21717"/>
                  </a:lnTo>
                  <a:cubicBezTo>
                    <a:pt x="1143" y="18034"/>
                    <a:pt x="0" y="12573"/>
                    <a:pt x="2032" y="7874"/>
                  </a:cubicBezTo>
                  <a:cubicBezTo>
                    <a:pt x="4064" y="3175"/>
                    <a:pt x="8509" y="0"/>
                    <a:pt x="13716" y="0"/>
                  </a:cubicBezTo>
                  <a:moveTo>
                    <a:pt x="13716" y="25400"/>
                  </a:moveTo>
                  <a:lnTo>
                    <a:pt x="13716" y="12700"/>
                  </a:lnTo>
                  <a:lnTo>
                    <a:pt x="22606" y="3683"/>
                  </a:lnTo>
                  <a:lnTo>
                    <a:pt x="1024636" y="997712"/>
                  </a:lnTo>
                  <a:cubicBezTo>
                    <a:pt x="1027049" y="1000125"/>
                    <a:pt x="1028446" y="1003300"/>
                    <a:pt x="1028446" y="1006729"/>
                  </a:cubicBezTo>
                  <a:cubicBezTo>
                    <a:pt x="1028446" y="1010158"/>
                    <a:pt x="1027049" y="1013333"/>
                    <a:pt x="1024636" y="1015746"/>
                  </a:cubicBezTo>
                  <a:lnTo>
                    <a:pt x="22606" y="2009775"/>
                  </a:lnTo>
                  <a:lnTo>
                    <a:pt x="13716" y="2000758"/>
                  </a:lnTo>
                  <a:lnTo>
                    <a:pt x="13716" y="1988058"/>
                  </a:lnTo>
                  <a:lnTo>
                    <a:pt x="4481322" y="1988058"/>
                  </a:lnTo>
                  <a:lnTo>
                    <a:pt x="4481322" y="2000758"/>
                  </a:lnTo>
                  <a:lnTo>
                    <a:pt x="4472432" y="1991741"/>
                  </a:lnTo>
                  <a:lnTo>
                    <a:pt x="5474462" y="997712"/>
                  </a:lnTo>
                  <a:lnTo>
                    <a:pt x="5483352" y="1006729"/>
                  </a:lnTo>
                  <a:lnTo>
                    <a:pt x="5474462" y="1015746"/>
                  </a:lnTo>
                  <a:lnTo>
                    <a:pt x="4472432" y="21717"/>
                  </a:lnTo>
                  <a:lnTo>
                    <a:pt x="4481322" y="12700"/>
                  </a:lnTo>
                  <a:lnTo>
                    <a:pt x="4481322" y="25400"/>
                  </a:lnTo>
                  <a:lnTo>
                    <a:pt x="13716" y="254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4416835" y="5608940"/>
            <a:ext cx="2448150" cy="5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0"/>
              </a:lnSpc>
            </a:pPr>
            <a:r>
              <a:rPr lang="en-US" sz="2240" b="1">
                <a:solidFill>
                  <a:srgbClr val="212121"/>
                </a:solidFill>
                <a:latin typeface="Arial Bold"/>
                <a:ea typeface="Arial Bold"/>
                <a:cs typeface="Arial Bold"/>
                <a:sym typeface="Arial Bold"/>
              </a:rPr>
              <a:t>Installation Area Calculation</a:t>
            </a:r>
          </a:p>
        </p:txBody>
      </p:sp>
      <p:sp>
        <p:nvSpPr>
          <p:cNvPr id="41" name="AutoShape 41"/>
          <p:cNvSpPr/>
          <p:nvPr/>
        </p:nvSpPr>
        <p:spPr>
          <a:xfrm>
            <a:off x="15404288" y="4050332"/>
            <a:ext cx="19050" cy="1128450"/>
          </a:xfrm>
          <a:prstGeom prst="line">
            <a:avLst/>
          </a:prstGeom>
          <a:ln w="9525" cap="rnd">
            <a:solidFill>
              <a:srgbClr val="3030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2" name="Group 42"/>
          <p:cNvGrpSpPr/>
          <p:nvPr/>
        </p:nvGrpSpPr>
        <p:grpSpPr>
          <a:xfrm>
            <a:off x="15214889" y="3977183"/>
            <a:ext cx="397800" cy="397800"/>
            <a:chOff x="0" y="0"/>
            <a:chExt cx="530400" cy="5304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30352" cy="530352"/>
            </a:xfrm>
            <a:custGeom>
              <a:avLst/>
              <a:gdLst/>
              <a:ahLst/>
              <a:cxnLst/>
              <a:rect l="l" t="t" r="r" b="b"/>
              <a:pathLst>
                <a:path w="530352" h="530352">
                  <a:moveTo>
                    <a:pt x="0" y="265176"/>
                  </a:moveTo>
                  <a:cubicBezTo>
                    <a:pt x="0" y="118745"/>
                    <a:pt x="118745" y="0"/>
                    <a:pt x="265176" y="0"/>
                  </a:cubicBezTo>
                  <a:cubicBezTo>
                    <a:pt x="411607" y="0"/>
                    <a:pt x="530352" y="118745"/>
                    <a:pt x="530352" y="265176"/>
                  </a:cubicBezTo>
                  <a:cubicBezTo>
                    <a:pt x="530352" y="411607"/>
                    <a:pt x="411607" y="530352"/>
                    <a:pt x="265176" y="530352"/>
                  </a:cubicBezTo>
                  <a:cubicBezTo>
                    <a:pt x="118745" y="530352"/>
                    <a:pt x="0" y="411607"/>
                    <a:pt x="0" y="2651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2678000" y="1895428"/>
            <a:ext cx="5471550" cy="172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Develop and apply a code-based approach to determine the optimal installation area for maximizing solar energy generation.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017865" y="132461"/>
            <a:ext cx="778859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6399" b="1" spc="-191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METHODOLOGY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bstract Minimalist Dots Shapes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51309" y="1170522"/>
          <a:ext cx="17785382" cy="8971215"/>
        </p:xfrm>
        <a:graphic>
          <a:graphicData uri="http://schemas.openxmlformats.org/drawingml/2006/table">
            <a:tbl>
              <a:tblPr/>
              <a:tblGrid>
                <a:gridCol w="942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3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9570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Sl.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Authors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Important Outcomes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369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Comparison of solar radiation models and their validation under Algerian climate - The case of direct irradiance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Behar O, Khellaf A, Mohammedi K.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ASHRAE model provides highly accurate DNI estimates, outperforming other models.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76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Adjustment factorsfor the ASHRAE clearsky model based on solar-radiation measurements in Riyadh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Al-Sanea SA, Zedan MF, Al-Ajlan SA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Applying regional correction factors to ASHRAE improves accuracy for locations like Riyadh.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79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Estimation of clear-sky solar radiation using ASHRAE model for Aligarh, India Solar Energy View project Energy Systems Planning and Operation under High Penetration of Renewable Energy Sources Using ASHRAEModel for Aligarh, India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Jamil B, Khan MM, Maroof Khan M.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ASHRAE is effective for evaluating solar radiation on various surfaces and components.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511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 u="none" strike="noStrike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Computing global and diffuse solar hourly irradiation on clear sky. Review and testing of 54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Badescu V, Gueymard CA, Cheval S, Oprea C, Baciu M, Dumitrescu A, et 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b="1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ASHRAE is among the top models for diffuse radiation, though no single model is universally optimal.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A5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927068" y="-58203"/>
            <a:ext cx="1086325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-240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LITERATURE REVIEW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bstract Minimalist Dots Shapes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85805" y="1331751"/>
            <a:ext cx="5835185" cy="4623166"/>
          </a:xfrm>
          <a:custGeom>
            <a:avLst/>
            <a:gdLst/>
            <a:ahLst/>
            <a:cxnLst/>
            <a:rect l="l" t="t" r="r" b="b"/>
            <a:pathLst>
              <a:path w="5835185" h="4623166">
                <a:moveTo>
                  <a:pt x="0" y="0"/>
                </a:moveTo>
                <a:lnTo>
                  <a:pt x="5835186" y="0"/>
                </a:lnTo>
                <a:lnTo>
                  <a:pt x="5835186" y="4623166"/>
                </a:lnTo>
                <a:lnTo>
                  <a:pt x="0" y="4623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162375"/>
            <a:ext cx="8833098" cy="4514303"/>
          </a:xfrm>
          <a:custGeom>
            <a:avLst/>
            <a:gdLst/>
            <a:ahLst/>
            <a:cxnLst/>
            <a:rect l="l" t="t" r="r" b="b"/>
            <a:pathLst>
              <a:path w="8833098" h="4514303">
                <a:moveTo>
                  <a:pt x="0" y="0"/>
                </a:moveTo>
                <a:lnTo>
                  <a:pt x="8833098" y="0"/>
                </a:lnTo>
                <a:lnTo>
                  <a:pt x="8833098" y="4514303"/>
                </a:lnTo>
                <a:lnTo>
                  <a:pt x="0" y="4514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46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22886" y="5502765"/>
            <a:ext cx="5897714" cy="3755535"/>
          </a:xfrm>
          <a:custGeom>
            <a:avLst/>
            <a:gdLst/>
            <a:ahLst/>
            <a:cxnLst/>
            <a:rect l="l" t="t" r="r" b="b"/>
            <a:pathLst>
              <a:path w="5897714" h="3755535">
                <a:moveTo>
                  <a:pt x="0" y="0"/>
                </a:moveTo>
                <a:lnTo>
                  <a:pt x="5897714" y="0"/>
                </a:lnTo>
                <a:lnTo>
                  <a:pt x="5897714" y="3755535"/>
                </a:lnTo>
                <a:lnTo>
                  <a:pt x="0" y="3755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83699" y="-48678"/>
            <a:ext cx="14704301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60"/>
              </a:lnSpc>
              <a:spcBef>
                <a:spcPct val="0"/>
              </a:spcBef>
            </a:pPr>
            <a:r>
              <a:rPr lang="en-US" sz="7300" b="1" spc="-219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THEORETICAL CONCEPTS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37288" y="5629053"/>
            <a:ext cx="20928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u="sng" spc="-25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Zenith Angle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4260" y="6173992"/>
            <a:ext cx="547439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u="sng" spc="-25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Decilnation Angle Vs Day Number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16506" y="9588935"/>
            <a:ext cx="3077567" cy="410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u="sng" spc="-25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Solar Geometry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375B4-E497-4F72-0BD7-2A96AC52B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032" y="6317985"/>
            <a:ext cx="6855918" cy="34763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45042" y="0"/>
            <a:ext cx="4042958" cy="3472627"/>
            <a:chOff x="0" y="0"/>
            <a:chExt cx="5390610" cy="463016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216" r="11216"/>
            <a:stretch>
              <a:fillRect/>
            </a:stretch>
          </p:blipFill>
          <p:spPr>
            <a:xfrm>
              <a:off x="0" y="0"/>
              <a:ext cx="5390610" cy="463016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199273" y="0"/>
            <a:ext cx="4045770" cy="3472627"/>
            <a:chOff x="0" y="0"/>
            <a:chExt cx="1065553" cy="9146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5552" cy="914601"/>
            </a:xfrm>
            <a:custGeom>
              <a:avLst/>
              <a:gdLst/>
              <a:ahLst/>
              <a:cxnLst/>
              <a:rect l="l" t="t" r="r" b="b"/>
              <a:pathLst>
                <a:path w="1065552" h="914601">
                  <a:moveTo>
                    <a:pt x="0" y="0"/>
                  </a:moveTo>
                  <a:lnTo>
                    <a:pt x="1065552" y="0"/>
                  </a:lnTo>
                  <a:lnTo>
                    <a:pt x="1065552" y="914601"/>
                  </a:lnTo>
                  <a:lnTo>
                    <a:pt x="0" y="914601"/>
                  </a:ln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65553" cy="952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245042" y="6945254"/>
            <a:ext cx="4045770" cy="3472627"/>
            <a:chOff x="0" y="0"/>
            <a:chExt cx="5394360" cy="463016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t="7083" b="7083"/>
            <a:stretch>
              <a:fillRect/>
            </a:stretch>
          </p:blipFill>
          <p:spPr>
            <a:xfrm>
              <a:off x="0" y="0"/>
              <a:ext cx="5394360" cy="4630169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4210232" y="3472627"/>
            <a:ext cx="4115391" cy="3472627"/>
            <a:chOff x="0" y="0"/>
            <a:chExt cx="1083889" cy="9146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83889" cy="914601"/>
            </a:xfrm>
            <a:custGeom>
              <a:avLst/>
              <a:gdLst/>
              <a:ahLst/>
              <a:cxnLst/>
              <a:rect l="l" t="t" r="r" b="b"/>
              <a:pathLst>
                <a:path w="1083889" h="914601">
                  <a:moveTo>
                    <a:pt x="0" y="0"/>
                  </a:moveTo>
                  <a:lnTo>
                    <a:pt x="1083889" y="0"/>
                  </a:lnTo>
                  <a:lnTo>
                    <a:pt x="1083889" y="914601"/>
                  </a:lnTo>
                  <a:lnTo>
                    <a:pt x="0" y="914601"/>
                  </a:ln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83889" cy="952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99273" y="6945254"/>
            <a:ext cx="4045770" cy="3472627"/>
            <a:chOff x="0" y="0"/>
            <a:chExt cx="1065553" cy="9146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5552" cy="914601"/>
            </a:xfrm>
            <a:custGeom>
              <a:avLst/>
              <a:gdLst/>
              <a:ahLst/>
              <a:cxnLst/>
              <a:rect l="l" t="t" r="r" b="b"/>
              <a:pathLst>
                <a:path w="1065552" h="914601">
                  <a:moveTo>
                    <a:pt x="0" y="0"/>
                  </a:moveTo>
                  <a:lnTo>
                    <a:pt x="1065552" y="0"/>
                  </a:lnTo>
                  <a:lnTo>
                    <a:pt x="1065552" y="914601"/>
                  </a:lnTo>
                  <a:lnTo>
                    <a:pt x="0" y="914601"/>
                  </a:lnTo>
                  <a:close/>
                </a:path>
              </a:pathLst>
            </a:custGeom>
            <a:solidFill>
              <a:srgbClr val="08A5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65553" cy="952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2626576"/>
            <a:ext cx="7532816" cy="1383101"/>
            <a:chOff x="0" y="0"/>
            <a:chExt cx="1983952" cy="3642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83952" cy="364274"/>
            </a:xfrm>
            <a:custGeom>
              <a:avLst/>
              <a:gdLst/>
              <a:ahLst/>
              <a:cxnLst/>
              <a:rect l="l" t="t" r="r" b="b"/>
              <a:pathLst>
                <a:path w="1983952" h="364274">
                  <a:moveTo>
                    <a:pt x="10278" y="0"/>
                  </a:moveTo>
                  <a:lnTo>
                    <a:pt x="1973674" y="0"/>
                  </a:lnTo>
                  <a:cubicBezTo>
                    <a:pt x="1976400" y="0"/>
                    <a:pt x="1979014" y="1083"/>
                    <a:pt x="1980941" y="3010"/>
                  </a:cubicBezTo>
                  <a:cubicBezTo>
                    <a:pt x="1982869" y="4938"/>
                    <a:pt x="1983952" y="7552"/>
                    <a:pt x="1983952" y="10278"/>
                  </a:cubicBezTo>
                  <a:lnTo>
                    <a:pt x="1983952" y="353996"/>
                  </a:lnTo>
                  <a:cubicBezTo>
                    <a:pt x="1983952" y="359672"/>
                    <a:pt x="1979350" y="364274"/>
                    <a:pt x="1973674" y="364274"/>
                  </a:cubicBezTo>
                  <a:lnTo>
                    <a:pt x="10278" y="364274"/>
                  </a:lnTo>
                  <a:cubicBezTo>
                    <a:pt x="4601" y="364274"/>
                    <a:pt x="0" y="359672"/>
                    <a:pt x="0" y="353996"/>
                  </a:cubicBezTo>
                  <a:lnTo>
                    <a:pt x="0" y="10278"/>
                  </a:lnTo>
                  <a:cubicBezTo>
                    <a:pt x="0" y="4601"/>
                    <a:pt x="4601" y="0"/>
                    <a:pt x="102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83952" cy="402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4428777"/>
            <a:ext cx="7532816" cy="1368237"/>
            <a:chOff x="0" y="0"/>
            <a:chExt cx="1983952" cy="3603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83952" cy="360359"/>
            </a:xfrm>
            <a:custGeom>
              <a:avLst/>
              <a:gdLst/>
              <a:ahLst/>
              <a:cxnLst/>
              <a:rect l="l" t="t" r="r" b="b"/>
              <a:pathLst>
                <a:path w="1983952" h="360359">
                  <a:moveTo>
                    <a:pt x="10278" y="0"/>
                  </a:moveTo>
                  <a:lnTo>
                    <a:pt x="1973674" y="0"/>
                  </a:lnTo>
                  <a:cubicBezTo>
                    <a:pt x="1976400" y="0"/>
                    <a:pt x="1979014" y="1083"/>
                    <a:pt x="1980941" y="3010"/>
                  </a:cubicBezTo>
                  <a:cubicBezTo>
                    <a:pt x="1982869" y="4938"/>
                    <a:pt x="1983952" y="7552"/>
                    <a:pt x="1983952" y="10278"/>
                  </a:cubicBezTo>
                  <a:lnTo>
                    <a:pt x="1983952" y="350081"/>
                  </a:lnTo>
                  <a:cubicBezTo>
                    <a:pt x="1983952" y="355757"/>
                    <a:pt x="1979350" y="360359"/>
                    <a:pt x="1973674" y="360359"/>
                  </a:cubicBezTo>
                  <a:lnTo>
                    <a:pt x="10278" y="360359"/>
                  </a:lnTo>
                  <a:cubicBezTo>
                    <a:pt x="4601" y="360359"/>
                    <a:pt x="0" y="355757"/>
                    <a:pt x="0" y="350081"/>
                  </a:cubicBezTo>
                  <a:lnTo>
                    <a:pt x="0" y="10278"/>
                  </a:lnTo>
                  <a:cubicBezTo>
                    <a:pt x="0" y="4601"/>
                    <a:pt x="4601" y="0"/>
                    <a:pt x="102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983952" cy="39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6216114"/>
            <a:ext cx="7532816" cy="1528005"/>
            <a:chOff x="0" y="0"/>
            <a:chExt cx="1983952" cy="4024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83952" cy="402438"/>
            </a:xfrm>
            <a:custGeom>
              <a:avLst/>
              <a:gdLst/>
              <a:ahLst/>
              <a:cxnLst/>
              <a:rect l="l" t="t" r="r" b="b"/>
              <a:pathLst>
                <a:path w="1983952" h="402438">
                  <a:moveTo>
                    <a:pt x="10278" y="0"/>
                  </a:moveTo>
                  <a:lnTo>
                    <a:pt x="1973674" y="0"/>
                  </a:lnTo>
                  <a:cubicBezTo>
                    <a:pt x="1976400" y="0"/>
                    <a:pt x="1979014" y="1083"/>
                    <a:pt x="1980941" y="3010"/>
                  </a:cubicBezTo>
                  <a:cubicBezTo>
                    <a:pt x="1982869" y="4938"/>
                    <a:pt x="1983952" y="7552"/>
                    <a:pt x="1983952" y="10278"/>
                  </a:cubicBezTo>
                  <a:lnTo>
                    <a:pt x="1983952" y="392160"/>
                  </a:lnTo>
                  <a:cubicBezTo>
                    <a:pt x="1983952" y="397836"/>
                    <a:pt x="1979350" y="402438"/>
                    <a:pt x="1973674" y="402438"/>
                  </a:cubicBezTo>
                  <a:lnTo>
                    <a:pt x="10278" y="402438"/>
                  </a:lnTo>
                  <a:cubicBezTo>
                    <a:pt x="4601" y="402438"/>
                    <a:pt x="0" y="397836"/>
                    <a:pt x="0" y="392160"/>
                  </a:cubicBezTo>
                  <a:lnTo>
                    <a:pt x="0" y="10278"/>
                  </a:lnTo>
                  <a:cubicBezTo>
                    <a:pt x="0" y="4601"/>
                    <a:pt x="4601" y="0"/>
                    <a:pt x="102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983952" cy="440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8003451"/>
            <a:ext cx="7532816" cy="1368237"/>
            <a:chOff x="0" y="0"/>
            <a:chExt cx="1983952" cy="36035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83952" cy="360359"/>
            </a:xfrm>
            <a:custGeom>
              <a:avLst/>
              <a:gdLst/>
              <a:ahLst/>
              <a:cxnLst/>
              <a:rect l="l" t="t" r="r" b="b"/>
              <a:pathLst>
                <a:path w="1983952" h="360359">
                  <a:moveTo>
                    <a:pt x="10278" y="0"/>
                  </a:moveTo>
                  <a:lnTo>
                    <a:pt x="1973674" y="0"/>
                  </a:lnTo>
                  <a:cubicBezTo>
                    <a:pt x="1976400" y="0"/>
                    <a:pt x="1979014" y="1083"/>
                    <a:pt x="1980941" y="3010"/>
                  </a:cubicBezTo>
                  <a:cubicBezTo>
                    <a:pt x="1982869" y="4938"/>
                    <a:pt x="1983952" y="7552"/>
                    <a:pt x="1983952" y="10278"/>
                  </a:cubicBezTo>
                  <a:lnTo>
                    <a:pt x="1983952" y="350081"/>
                  </a:lnTo>
                  <a:cubicBezTo>
                    <a:pt x="1983952" y="355757"/>
                    <a:pt x="1979350" y="360359"/>
                    <a:pt x="1973674" y="360359"/>
                  </a:cubicBezTo>
                  <a:lnTo>
                    <a:pt x="10278" y="360359"/>
                  </a:lnTo>
                  <a:cubicBezTo>
                    <a:pt x="4601" y="360359"/>
                    <a:pt x="0" y="355757"/>
                    <a:pt x="0" y="350081"/>
                  </a:cubicBezTo>
                  <a:lnTo>
                    <a:pt x="0" y="10278"/>
                  </a:lnTo>
                  <a:cubicBezTo>
                    <a:pt x="0" y="4601"/>
                    <a:pt x="4601" y="0"/>
                    <a:pt x="102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983952" cy="39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199273" y="3472627"/>
            <a:ext cx="4045770" cy="3472627"/>
            <a:chOff x="0" y="0"/>
            <a:chExt cx="5394360" cy="4630169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6"/>
            <a:srcRect l="819" r="819"/>
            <a:stretch>
              <a:fillRect/>
            </a:stretch>
          </p:blipFill>
          <p:spPr>
            <a:xfrm>
              <a:off x="0" y="0"/>
              <a:ext cx="5394360" cy="4630169"/>
            </a:xfrm>
            <a:prstGeom prst="rect">
              <a:avLst/>
            </a:prstGeom>
          </p:spPr>
        </p:pic>
      </p:grpSp>
      <p:sp>
        <p:nvSpPr>
          <p:cNvPr id="30" name="TextBox 30"/>
          <p:cNvSpPr txBox="1"/>
          <p:nvPr/>
        </p:nvSpPr>
        <p:spPr>
          <a:xfrm>
            <a:off x="1028700" y="1104900"/>
            <a:ext cx="7788599" cy="8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sz="6399" b="1" spc="-191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VALIDATION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6482" y="2662647"/>
            <a:ext cx="7231210" cy="12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4"/>
              </a:lnSpc>
              <a:spcBef>
                <a:spcPct val="0"/>
              </a:spcBef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Comparison with Actual Data: Solar energy outputs &amp; optimal tilt angles validated using real-world solar radiation datasets.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9503" y="4478559"/>
            <a:ext cx="7231210" cy="173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4"/>
              </a:lnSpc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Error Analysis: Differences b/w predicted &amp; observed solar irradiation values were minimal (&lt;5%)</a:t>
            </a:r>
          </a:p>
          <a:p>
            <a:pPr algn="just">
              <a:lnSpc>
                <a:spcPts val="3454"/>
              </a:lnSpc>
              <a:spcBef>
                <a:spcPct val="0"/>
              </a:spcBef>
            </a:pPr>
            <a:endParaRPr lang="en-US" sz="2467" b="1" spc="-24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56482" y="6331493"/>
            <a:ext cx="7231210" cy="12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4"/>
              </a:lnSpc>
              <a:spcBef>
                <a:spcPct val="0"/>
              </a:spcBef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Consistency Across Seasons: Variations in solar output due to tilt adjustments were consistent with theoretical expectations.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56482" y="8024658"/>
            <a:ext cx="7231210" cy="12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4"/>
              </a:lnSpc>
              <a:spcBef>
                <a:spcPct val="0"/>
              </a:spcBef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Started initial coding for calculating installation areas based on optimized tilt angles.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30401" y="9647505"/>
            <a:ext cx="9046666" cy="39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  <a:spcBef>
                <a:spcPct val="0"/>
              </a:spcBef>
            </a:pPr>
            <a:r>
              <a:rPr lang="en-US" sz="2324" b="1" spc="-23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~ Source: Center for Policy Research | </a:t>
            </a:r>
            <a:r>
              <a:rPr lang="en-US" sz="2324" b="1" u="sng" spc="-23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  <a:hlinkClick r:id="rId7" tooltip="https://cprindia.org/trends-in-indias-residential-electricity-consumption/"/>
              </a:rPr>
              <a:t>NITI Aayog Energy India</a:t>
            </a:r>
            <a:r>
              <a:rPr lang="en-US" sz="2324" b="1" spc="-23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3589" y="2934416"/>
            <a:ext cx="8274041" cy="1732408"/>
            <a:chOff x="0" y="0"/>
            <a:chExt cx="11032055" cy="230987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032055" cy="2309877"/>
              <a:chOff x="0" y="0"/>
              <a:chExt cx="2272229" cy="47575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72229" cy="475756"/>
              </a:xfrm>
              <a:custGeom>
                <a:avLst/>
                <a:gdLst/>
                <a:ahLst/>
                <a:cxnLst/>
                <a:rect l="l" t="t" r="r" b="b"/>
                <a:pathLst>
                  <a:path w="2272229" h="475756">
                    <a:moveTo>
                      <a:pt x="8974" y="0"/>
                    </a:moveTo>
                    <a:lnTo>
                      <a:pt x="2263255" y="0"/>
                    </a:lnTo>
                    <a:cubicBezTo>
                      <a:pt x="2265635" y="0"/>
                      <a:pt x="2267918" y="945"/>
                      <a:pt x="2269601" y="2628"/>
                    </a:cubicBezTo>
                    <a:cubicBezTo>
                      <a:pt x="2271284" y="4311"/>
                      <a:pt x="2272229" y="6594"/>
                      <a:pt x="2272229" y="8974"/>
                    </a:cubicBezTo>
                    <a:lnTo>
                      <a:pt x="2272229" y="466783"/>
                    </a:lnTo>
                    <a:cubicBezTo>
                      <a:pt x="2272229" y="469163"/>
                      <a:pt x="2271284" y="471445"/>
                      <a:pt x="2269601" y="473128"/>
                    </a:cubicBezTo>
                    <a:cubicBezTo>
                      <a:pt x="2267918" y="474811"/>
                      <a:pt x="2265635" y="475756"/>
                      <a:pt x="2263255" y="475756"/>
                    </a:cubicBezTo>
                    <a:lnTo>
                      <a:pt x="8974" y="475756"/>
                    </a:lnTo>
                    <a:cubicBezTo>
                      <a:pt x="6594" y="475756"/>
                      <a:pt x="4311" y="474811"/>
                      <a:pt x="2628" y="473128"/>
                    </a:cubicBezTo>
                    <a:cubicBezTo>
                      <a:pt x="945" y="471445"/>
                      <a:pt x="0" y="469163"/>
                      <a:pt x="0" y="466783"/>
                    </a:cubicBezTo>
                    <a:lnTo>
                      <a:pt x="0" y="8974"/>
                    </a:lnTo>
                    <a:cubicBezTo>
                      <a:pt x="0" y="6594"/>
                      <a:pt x="945" y="4311"/>
                      <a:pt x="2628" y="2628"/>
                    </a:cubicBezTo>
                    <a:cubicBezTo>
                      <a:pt x="4311" y="945"/>
                      <a:pt x="6594" y="0"/>
                      <a:pt x="8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8A54C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272229" cy="5138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87141" y="306971"/>
              <a:ext cx="10590343" cy="1648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2"/>
                </a:lnSpc>
                <a:spcBef>
                  <a:spcPct val="0"/>
                </a:spcBef>
              </a:pPr>
              <a:r>
                <a:rPr lang="en-US" sz="2366" b="1" spc="-23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The project focuses on optimizing solar panel installations for better energy generation across diverse climates in India.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3035" y="4875999"/>
            <a:ext cx="8274041" cy="1481324"/>
            <a:chOff x="0" y="0"/>
            <a:chExt cx="11032055" cy="197509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032055" cy="1975099"/>
              <a:chOff x="0" y="0"/>
              <a:chExt cx="2179171" cy="3901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179171" cy="390143"/>
              </a:xfrm>
              <a:custGeom>
                <a:avLst/>
                <a:gdLst/>
                <a:ahLst/>
                <a:cxnLst/>
                <a:rect l="l" t="t" r="r" b="b"/>
                <a:pathLst>
                  <a:path w="2179171" h="390143">
                    <a:moveTo>
                      <a:pt x="9357" y="0"/>
                    </a:moveTo>
                    <a:lnTo>
                      <a:pt x="2169814" y="0"/>
                    </a:lnTo>
                    <a:cubicBezTo>
                      <a:pt x="2174982" y="0"/>
                      <a:pt x="2179171" y="4189"/>
                      <a:pt x="2179171" y="9357"/>
                    </a:cubicBezTo>
                    <a:lnTo>
                      <a:pt x="2179171" y="380786"/>
                    </a:lnTo>
                    <a:cubicBezTo>
                      <a:pt x="2179171" y="383268"/>
                      <a:pt x="2178185" y="385648"/>
                      <a:pt x="2176431" y="387402"/>
                    </a:cubicBezTo>
                    <a:cubicBezTo>
                      <a:pt x="2174676" y="389157"/>
                      <a:pt x="2172296" y="390143"/>
                      <a:pt x="2169814" y="390143"/>
                    </a:cubicBezTo>
                    <a:lnTo>
                      <a:pt x="9357" y="390143"/>
                    </a:lnTo>
                    <a:cubicBezTo>
                      <a:pt x="4189" y="390143"/>
                      <a:pt x="0" y="385954"/>
                      <a:pt x="0" y="380786"/>
                    </a:cubicBezTo>
                    <a:lnTo>
                      <a:pt x="0" y="9357"/>
                    </a:lnTo>
                    <a:cubicBezTo>
                      <a:pt x="0" y="6875"/>
                      <a:pt x="986" y="4495"/>
                      <a:pt x="2741" y="2741"/>
                    </a:cubicBezTo>
                    <a:cubicBezTo>
                      <a:pt x="4495" y="986"/>
                      <a:pt x="6875" y="0"/>
                      <a:pt x="93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8A54C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179171" cy="4282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87141" y="156205"/>
              <a:ext cx="10590343" cy="1716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4"/>
                </a:lnSpc>
                <a:spcBef>
                  <a:spcPct val="0"/>
                </a:spcBef>
              </a:pPr>
              <a:r>
                <a:rPr lang="en-US" sz="2467" b="1" spc="-2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Using the ASHRAE model, we calculated optimal tilt angles and installation areas for different regions.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23035" y="6566498"/>
            <a:ext cx="8264595" cy="1582730"/>
            <a:chOff x="0" y="0"/>
            <a:chExt cx="11019460" cy="211030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1019460" cy="2110307"/>
              <a:chOff x="0" y="0"/>
              <a:chExt cx="2176684" cy="41685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76684" cy="416851"/>
              </a:xfrm>
              <a:custGeom>
                <a:avLst/>
                <a:gdLst/>
                <a:ahLst/>
                <a:cxnLst/>
                <a:rect l="l" t="t" r="r" b="b"/>
                <a:pathLst>
                  <a:path w="2176684" h="416851">
                    <a:moveTo>
                      <a:pt x="9368" y="0"/>
                    </a:moveTo>
                    <a:lnTo>
                      <a:pt x="2167316" y="0"/>
                    </a:lnTo>
                    <a:cubicBezTo>
                      <a:pt x="2169801" y="0"/>
                      <a:pt x="2172183" y="987"/>
                      <a:pt x="2173940" y="2744"/>
                    </a:cubicBezTo>
                    <a:cubicBezTo>
                      <a:pt x="2175697" y="4500"/>
                      <a:pt x="2176684" y="6883"/>
                      <a:pt x="2176684" y="9368"/>
                    </a:cubicBezTo>
                    <a:lnTo>
                      <a:pt x="2176684" y="407483"/>
                    </a:lnTo>
                    <a:cubicBezTo>
                      <a:pt x="2176684" y="409968"/>
                      <a:pt x="2175697" y="412350"/>
                      <a:pt x="2173940" y="414107"/>
                    </a:cubicBezTo>
                    <a:cubicBezTo>
                      <a:pt x="2172183" y="415864"/>
                      <a:pt x="2169801" y="416851"/>
                      <a:pt x="2167316" y="416851"/>
                    </a:cubicBezTo>
                    <a:lnTo>
                      <a:pt x="9368" y="416851"/>
                    </a:lnTo>
                    <a:cubicBezTo>
                      <a:pt x="6883" y="416851"/>
                      <a:pt x="4500" y="415864"/>
                      <a:pt x="2744" y="414107"/>
                    </a:cubicBezTo>
                    <a:cubicBezTo>
                      <a:pt x="987" y="412350"/>
                      <a:pt x="0" y="409968"/>
                      <a:pt x="0" y="407483"/>
                    </a:cubicBezTo>
                    <a:lnTo>
                      <a:pt x="0" y="9368"/>
                    </a:lnTo>
                    <a:cubicBezTo>
                      <a:pt x="0" y="6883"/>
                      <a:pt x="987" y="4500"/>
                      <a:pt x="2744" y="2744"/>
                    </a:cubicBezTo>
                    <a:cubicBezTo>
                      <a:pt x="4500" y="987"/>
                      <a:pt x="6883" y="0"/>
                      <a:pt x="93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8A54C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2176684" cy="4549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86927" y="173008"/>
              <a:ext cx="10578253" cy="1716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4"/>
                </a:lnSpc>
                <a:spcBef>
                  <a:spcPct val="0"/>
                </a:spcBef>
              </a:pPr>
              <a:r>
                <a:rPr lang="en-US" sz="2467" b="1" spc="-2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Results indicate significant variation in solar radiation across cities, stressing the need for tailored strategies.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13589" y="8382656"/>
            <a:ext cx="8274041" cy="1582730"/>
            <a:chOff x="0" y="0"/>
            <a:chExt cx="11032055" cy="211030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1032055" cy="2110307"/>
              <a:chOff x="0" y="0"/>
              <a:chExt cx="2179171" cy="41685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179171" cy="416851"/>
              </a:xfrm>
              <a:custGeom>
                <a:avLst/>
                <a:gdLst/>
                <a:ahLst/>
                <a:cxnLst/>
                <a:rect l="l" t="t" r="r" b="b"/>
                <a:pathLst>
                  <a:path w="2179171" h="416851">
                    <a:moveTo>
                      <a:pt x="9357" y="0"/>
                    </a:moveTo>
                    <a:lnTo>
                      <a:pt x="2169814" y="0"/>
                    </a:lnTo>
                    <a:cubicBezTo>
                      <a:pt x="2174982" y="0"/>
                      <a:pt x="2179171" y="4189"/>
                      <a:pt x="2179171" y="9357"/>
                    </a:cubicBezTo>
                    <a:lnTo>
                      <a:pt x="2179171" y="407494"/>
                    </a:lnTo>
                    <a:cubicBezTo>
                      <a:pt x="2179171" y="409975"/>
                      <a:pt x="2178185" y="412355"/>
                      <a:pt x="2176431" y="414110"/>
                    </a:cubicBezTo>
                    <a:cubicBezTo>
                      <a:pt x="2174676" y="415865"/>
                      <a:pt x="2172296" y="416851"/>
                      <a:pt x="2169814" y="416851"/>
                    </a:cubicBezTo>
                    <a:lnTo>
                      <a:pt x="9357" y="416851"/>
                    </a:lnTo>
                    <a:cubicBezTo>
                      <a:pt x="6875" y="416851"/>
                      <a:pt x="4495" y="415865"/>
                      <a:pt x="2741" y="414110"/>
                    </a:cubicBezTo>
                    <a:cubicBezTo>
                      <a:pt x="986" y="412355"/>
                      <a:pt x="0" y="409975"/>
                      <a:pt x="0" y="407494"/>
                    </a:cubicBezTo>
                    <a:lnTo>
                      <a:pt x="0" y="9357"/>
                    </a:lnTo>
                    <a:cubicBezTo>
                      <a:pt x="0" y="6875"/>
                      <a:pt x="986" y="4495"/>
                      <a:pt x="2741" y="2741"/>
                    </a:cubicBezTo>
                    <a:cubicBezTo>
                      <a:pt x="4495" y="986"/>
                      <a:pt x="6875" y="0"/>
                      <a:pt x="93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8A54C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2179171" cy="4549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87141" y="173008"/>
              <a:ext cx="10590343" cy="1716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4"/>
                </a:lnSpc>
                <a:spcBef>
                  <a:spcPct val="0"/>
                </a:spcBef>
              </a:pPr>
              <a:r>
                <a:rPr lang="en-US" sz="2467" b="1" spc="-24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This research aids in maximizing solar energy capture, promoting sustainable energy use, and reducing reliance on non-renewable sources.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8939633" y="5616661"/>
            <a:ext cx="9410565" cy="4670339"/>
          </a:xfrm>
          <a:custGeom>
            <a:avLst/>
            <a:gdLst/>
            <a:ahLst/>
            <a:cxnLst/>
            <a:rect l="l" t="t" r="r" b="b"/>
            <a:pathLst>
              <a:path w="9410565" h="4670339">
                <a:moveTo>
                  <a:pt x="0" y="0"/>
                </a:moveTo>
                <a:lnTo>
                  <a:pt x="9410566" y="0"/>
                </a:lnTo>
                <a:lnTo>
                  <a:pt x="9410566" y="4670339"/>
                </a:lnTo>
                <a:lnTo>
                  <a:pt x="0" y="467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64" t="-3272" r="-10675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2397495" y="5379355"/>
            <a:ext cx="3597655" cy="474612"/>
            <a:chOff x="0" y="0"/>
            <a:chExt cx="947530" cy="1250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47530" cy="125001"/>
            </a:xfrm>
            <a:custGeom>
              <a:avLst/>
              <a:gdLst/>
              <a:ahLst/>
              <a:cxnLst/>
              <a:rect l="l" t="t" r="r" b="b"/>
              <a:pathLst>
                <a:path w="947530" h="125001">
                  <a:moveTo>
                    <a:pt x="0" y="0"/>
                  </a:moveTo>
                  <a:lnTo>
                    <a:pt x="947530" y="0"/>
                  </a:lnTo>
                  <a:lnTo>
                    <a:pt x="947530" y="125001"/>
                  </a:lnTo>
                  <a:lnTo>
                    <a:pt x="0" y="1250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947530" cy="16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spc="-21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For Winter Season - Raipur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8939633" y="611389"/>
            <a:ext cx="9348367" cy="4476172"/>
          </a:xfrm>
          <a:custGeom>
            <a:avLst/>
            <a:gdLst/>
            <a:ahLst/>
            <a:cxnLst/>
            <a:rect l="l" t="t" r="r" b="b"/>
            <a:pathLst>
              <a:path w="9348367" h="4476172">
                <a:moveTo>
                  <a:pt x="0" y="0"/>
                </a:moveTo>
                <a:lnTo>
                  <a:pt x="9348367" y="0"/>
                </a:lnTo>
                <a:lnTo>
                  <a:pt x="9348367" y="4476172"/>
                </a:lnTo>
                <a:lnTo>
                  <a:pt x="0" y="4476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208" t="-5611" r="-10735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13589" y="687589"/>
            <a:ext cx="7996575" cy="181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0"/>
              </a:lnSpc>
            </a:pPr>
            <a:r>
              <a:rPr lang="en-US" sz="6570" b="1" spc="-197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RESULTS AND CONCLUSION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141551" y="251078"/>
            <a:ext cx="3853599" cy="474612"/>
            <a:chOff x="0" y="0"/>
            <a:chExt cx="1014940" cy="12500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14940" cy="125001"/>
            </a:xfrm>
            <a:custGeom>
              <a:avLst/>
              <a:gdLst/>
              <a:ahLst/>
              <a:cxnLst/>
              <a:rect l="l" t="t" r="r" b="b"/>
              <a:pathLst>
                <a:path w="1014940" h="125001">
                  <a:moveTo>
                    <a:pt x="0" y="0"/>
                  </a:moveTo>
                  <a:lnTo>
                    <a:pt x="1014940" y="0"/>
                  </a:lnTo>
                  <a:lnTo>
                    <a:pt x="1014940" y="125001"/>
                  </a:lnTo>
                  <a:lnTo>
                    <a:pt x="0" y="1250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014940" cy="16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spc="-21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For Summer Season - Raipur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2562" y="2764034"/>
            <a:ext cx="7532816" cy="1152423"/>
            <a:chOff x="0" y="0"/>
            <a:chExt cx="1983952" cy="3035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3952" cy="303519"/>
            </a:xfrm>
            <a:custGeom>
              <a:avLst/>
              <a:gdLst/>
              <a:ahLst/>
              <a:cxnLst/>
              <a:rect l="l" t="t" r="r" b="b"/>
              <a:pathLst>
                <a:path w="1983952" h="303519">
                  <a:moveTo>
                    <a:pt x="10278" y="0"/>
                  </a:moveTo>
                  <a:lnTo>
                    <a:pt x="1973674" y="0"/>
                  </a:lnTo>
                  <a:cubicBezTo>
                    <a:pt x="1976400" y="0"/>
                    <a:pt x="1979014" y="1083"/>
                    <a:pt x="1980941" y="3010"/>
                  </a:cubicBezTo>
                  <a:cubicBezTo>
                    <a:pt x="1982869" y="4938"/>
                    <a:pt x="1983952" y="7552"/>
                    <a:pt x="1983952" y="10278"/>
                  </a:cubicBezTo>
                  <a:lnTo>
                    <a:pt x="1983952" y="293241"/>
                  </a:lnTo>
                  <a:cubicBezTo>
                    <a:pt x="1983952" y="298917"/>
                    <a:pt x="1979350" y="303519"/>
                    <a:pt x="1973674" y="303519"/>
                  </a:cubicBezTo>
                  <a:lnTo>
                    <a:pt x="10278" y="303519"/>
                  </a:lnTo>
                  <a:cubicBezTo>
                    <a:pt x="4601" y="303519"/>
                    <a:pt x="0" y="298917"/>
                    <a:pt x="0" y="293241"/>
                  </a:cubicBezTo>
                  <a:lnTo>
                    <a:pt x="0" y="10278"/>
                  </a:lnTo>
                  <a:cubicBezTo>
                    <a:pt x="0" y="4601"/>
                    <a:pt x="4601" y="0"/>
                    <a:pt x="102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83952" cy="341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9541" y="5685118"/>
            <a:ext cx="7532816" cy="1368237"/>
            <a:chOff x="0" y="0"/>
            <a:chExt cx="1983952" cy="3603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3952" cy="360359"/>
            </a:xfrm>
            <a:custGeom>
              <a:avLst/>
              <a:gdLst/>
              <a:ahLst/>
              <a:cxnLst/>
              <a:rect l="l" t="t" r="r" b="b"/>
              <a:pathLst>
                <a:path w="1983952" h="360359">
                  <a:moveTo>
                    <a:pt x="10278" y="0"/>
                  </a:moveTo>
                  <a:lnTo>
                    <a:pt x="1973674" y="0"/>
                  </a:lnTo>
                  <a:cubicBezTo>
                    <a:pt x="1976400" y="0"/>
                    <a:pt x="1979014" y="1083"/>
                    <a:pt x="1980941" y="3010"/>
                  </a:cubicBezTo>
                  <a:cubicBezTo>
                    <a:pt x="1982869" y="4938"/>
                    <a:pt x="1983952" y="7552"/>
                    <a:pt x="1983952" y="10278"/>
                  </a:cubicBezTo>
                  <a:lnTo>
                    <a:pt x="1983952" y="350081"/>
                  </a:lnTo>
                  <a:cubicBezTo>
                    <a:pt x="1983952" y="355757"/>
                    <a:pt x="1979350" y="360359"/>
                    <a:pt x="1973674" y="360359"/>
                  </a:cubicBezTo>
                  <a:lnTo>
                    <a:pt x="10278" y="360359"/>
                  </a:lnTo>
                  <a:cubicBezTo>
                    <a:pt x="4601" y="360359"/>
                    <a:pt x="0" y="355757"/>
                    <a:pt x="0" y="350081"/>
                  </a:cubicBezTo>
                  <a:lnTo>
                    <a:pt x="0" y="10278"/>
                  </a:lnTo>
                  <a:cubicBezTo>
                    <a:pt x="0" y="4601"/>
                    <a:pt x="4601" y="0"/>
                    <a:pt x="102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83952" cy="39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7323" y="5706325"/>
            <a:ext cx="7231210" cy="12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4"/>
              </a:lnSpc>
              <a:spcBef>
                <a:spcPct val="0"/>
              </a:spcBef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Integrate real-time weather data for dynamic optimization of solar panel configurations.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32562" y="8527098"/>
            <a:ext cx="7532816" cy="1368237"/>
            <a:chOff x="0" y="0"/>
            <a:chExt cx="1983952" cy="3603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83952" cy="360359"/>
            </a:xfrm>
            <a:custGeom>
              <a:avLst/>
              <a:gdLst/>
              <a:ahLst/>
              <a:cxnLst/>
              <a:rect l="l" t="t" r="r" b="b"/>
              <a:pathLst>
                <a:path w="1983952" h="360359">
                  <a:moveTo>
                    <a:pt x="10278" y="0"/>
                  </a:moveTo>
                  <a:lnTo>
                    <a:pt x="1973674" y="0"/>
                  </a:lnTo>
                  <a:cubicBezTo>
                    <a:pt x="1976400" y="0"/>
                    <a:pt x="1979014" y="1083"/>
                    <a:pt x="1980941" y="3010"/>
                  </a:cubicBezTo>
                  <a:cubicBezTo>
                    <a:pt x="1982869" y="4938"/>
                    <a:pt x="1983952" y="7552"/>
                    <a:pt x="1983952" y="10278"/>
                  </a:cubicBezTo>
                  <a:lnTo>
                    <a:pt x="1983952" y="350081"/>
                  </a:lnTo>
                  <a:cubicBezTo>
                    <a:pt x="1983952" y="355757"/>
                    <a:pt x="1979350" y="360359"/>
                    <a:pt x="1973674" y="360359"/>
                  </a:cubicBezTo>
                  <a:lnTo>
                    <a:pt x="10278" y="360359"/>
                  </a:lnTo>
                  <a:cubicBezTo>
                    <a:pt x="4601" y="360359"/>
                    <a:pt x="0" y="355757"/>
                    <a:pt x="0" y="350081"/>
                  </a:cubicBezTo>
                  <a:lnTo>
                    <a:pt x="0" y="10278"/>
                  </a:lnTo>
                  <a:cubicBezTo>
                    <a:pt x="0" y="4601"/>
                    <a:pt x="4601" y="0"/>
                    <a:pt x="10278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83952" cy="39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462297" y="4126007"/>
            <a:ext cx="4480060" cy="1397186"/>
            <a:chOff x="0" y="0"/>
            <a:chExt cx="1179933" cy="3679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9933" cy="367983"/>
            </a:xfrm>
            <a:custGeom>
              <a:avLst/>
              <a:gdLst/>
              <a:ahLst/>
              <a:cxnLst/>
              <a:rect l="l" t="t" r="r" b="b"/>
              <a:pathLst>
                <a:path w="1179933" h="367983">
                  <a:moveTo>
                    <a:pt x="17281" y="0"/>
                  </a:moveTo>
                  <a:lnTo>
                    <a:pt x="1162653" y="0"/>
                  </a:lnTo>
                  <a:cubicBezTo>
                    <a:pt x="1167236" y="0"/>
                    <a:pt x="1171631" y="1821"/>
                    <a:pt x="1174872" y="5061"/>
                  </a:cubicBezTo>
                  <a:cubicBezTo>
                    <a:pt x="1178113" y="8302"/>
                    <a:pt x="1179933" y="12698"/>
                    <a:pt x="1179933" y="17281"/>
                  </a:cubicBezTo>
                  <a:lnTo>
                    <a:pt x="1179933" y="350702"/>
                  </a:lnTo>
                  <a:cubicBezTo>
                    <a:pt x="1179933" y="355286"/>
                    <a:pt x="1178113" y="359681"/>
                    <a:pt x="1174872" y="362922"/>
                  </a:cubicBezTo>
                  <a:cubicBezTo>
                    <a:pt x="1171631" y="366163"/>
                    <a:pt x="1167236" y="367983"/>
                    <a:pt x="1162653" y="367983"/>
                  </a:cubicBezTo>
                  <a:lnTo>
                    <a:pt x="17281" y="367983"/>
                  </a:lnTo>
                  <a:cubicBezTo>
                    <a:pt x="12698" y="367983"/>
                    <a:pt x="8302" y="366163"/>
                    <a:pt x="5061" y="362922"/>
                  </a:cubicBezTo>
                  <a:cubicBezTo>
                    <a:pt x="1821" y="359681"/>
                    <a:pt x="0" y="355286"/>
                    <a:pt x="0" y="350702"/>
                  </a:cubicBezTo>
                  <a:lnTo>
                    <a:pt x="0" y="17281"/>
                  </a:lnTo>
                  <a:cubicBezTo>
                    <a:pt x="0" y="12698"/>
                    <a:pt x="1821" y="8302"/>
                    <a:pt x="5061" y="5061"/>
                  </a:cubicBezTo>
                  <a:cubicBezTo>
                    <a:pt x="8302" y="1821"/>
                    <a:pt x="12698" y="0"/>
                    <a:pt x="17281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79933" cy="406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960033" y="3916457"/>
            <a:ext cx="0" cy="9042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H="1">
            <a:off x="1960033" y="4824600"/>
            <a:ext cx="13246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3462297" y="7215280"/>
            <a:ext cx="4480060" cy="1016543"/>
            <a:chOff x="0" y="0"/>
            <a:chExt cx="1179933" cy="2677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9933" cy="267732"/>
            </a:xfrm>
            <a:custGeom>
              <a:avLst/>
              <a:gdLst/>
              <a:ahLst/>
              <a:cxnLst/>
              <a:rect l="l" t="t" r="r" b="b"/>
              <a:pathLst>
                <a:path w="1179933" h="267732">
                  <a:moveTo>
                    <a:pt x="17281" y="0"/>
                  </a:moveTo>
                  <a:lnTo>
                    <a:pt x="1162653" y="0"/>
                  </a:lnTo>
                  <a:cubicBezTo>
                    <a:pt x="1167236" y="0"/>
                    <a:pt x="1171631" y="1821"/>
                    <a:pt x="1174872" y="5061"/>
                  </a:cubicBezTo>
                  <a:cubicBezTo>
                    <a:pt x="1178113" y="8302"/>
                    <a:pt x="1179933" y="12698"/>
                    <a:pt x="1179933" y="17281"/>
                  </a:cubicBezTo>
                  <a:lnTo>
                    <a:pt x="1179933" y="250451"/>
                  </a:lnTo>
                  <a:cubicBezTo>
                    <a:pt x="1179933" y="255034"/>
                    <a:pt x="1178113" y="259429"/>
                    <a:pt x="1174872" y="262670"/>
                  </a:cubicBezTo>
                  <a:cubicBezTo>
                    <a:pt x="1171631" y="265911"/>
                    <a:pt x="1167236" y="267732"/>
                    <a:pt x="1162653" y="267732"/>
                  </a:cubicBezTo>
                  <a:lnTo>
                    <a:pt x="17281" y="267732"/>
                  </a:lnTo>
                  <a:cubicBezTo>
                    <a:pt x="12698" y="267732"/>
                    <a:pt x="8302" y="265911"/>
                    <a:pt x="5061" y="262670"/>
                  </a:cubicBezTo>
                  <a:cubicBezTo>
                    <a:pt x="1821" y="259429"/>
                    <a:pt x="0" y="255034"/>
                    <a:pt x="0" y="250451"/>
                  </a:cubicBezTo>
                  <a:lnTo>
                    <a:pt x="0" y="17281"/>
                  </a:lnTo>
                  <a:cubicBezTo>
                    <a:pt x="0" y="12698"/>
                    <a:pt x="1821" y="8302"/>
                    <a:pt x="5061" y="5061"/>
                  </a:cubicBezTo>
                  <a:cubicBezTo>
                    <a:pt x="8302" y="1821"/>
                    <a:pt x="12698" y="0"/>
                    <a:pt x="17281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8A54C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79933" cy="305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960033" y="7005730"/>
            <a:ext cx="0" cy="9042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>
            <a:off x="1960033" y="7913873"/>
            <a:ext cx="13246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9498903" y="715270"/>
            <a:ext cx="8789097" cy="4936543"/>
          </a:xfrm>
          <a:custGeom>
            <a:avLst/>
            <a:gdLst/>
            <a:ahLst/>
            <a:cxnLst/>
            <a:rect l="l" t="t" r="r" b="b"/>
            <a:pathLst>
              <a:path w="8789097" h="4936543">
                <a:moveTo>
                  <a:pt x="0" y="0"/>
                </a:moveTo>
                <a:lnTo>
                  <a:pt x="8789097" y="0"/>
                </a:lnTo>
                <a:lnTo>
                  <a:pt x="8789097" y="4936543"/>
                </a:lnTo>
                <a:lnTo>
                  <a:pt x="0" y="4936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498903" y="6294708"/>
            <a:ext cx="8789097" cy="3230587"/>
          </a:xfrm>
          <a:custGeom>
            <a:avLst/>
            <a:gdLst/>
            <a:ahLst/>
            <a:cxnLst/>
            <a:rect l="l" t="t" r="r" b="b"/>
            <a:pathLst>
              <a:path w="8789097" h="3230587">
                <a:moveTo>
                  <a:pt x="0" y="0"/>
                </a:moveTo>
                <a:lnTo>
                  <a:pt x="8789097" y="0"/>
                </a:lnTo>
                <a:lnTo>
                  <a:pt x="8789097" y="3230587"/>
                </a:lnTo>
                <a:lnTo>
                  <a:pt x="0" y="3230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73972" y="791470"/>
            <a:ext cx="7788599" cy="176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7"/>
              </a:lnSpc>
            </a:pPr>
            <a:r>
              <a:rPr lang="en-US" sz="6399" b="1" spc="-191">
                <a:solidFill>
                  <a:srgbClr val="08A54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FUTURE WORK &amp; APPLICATIONS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0344" y="2890016"/>
            <a:ext cx="7231210" cy="86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4"/>
              </a:lnSpc>
              <a:spcBef>
                <a:spcPct val="0"/>
              </a:spcBef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Expand the model to include different types of buildings beyond HIG houses.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0344" y="8548305"/>
            <a:ext cx="7231210" cy="12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4"/>
              </a:lnSpc>
              <a:spcBef>
                <a:spcPct val="0"/>
              </a:spcBef>
            </a:pPr>
            <a:r>
              <a:rPr lang="en-US" sz="2467" b="1" spc="-2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Application of findings in government policy-making and urban planning for sustainable energy solutions.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90080" y="4147213"/>
            <a:ext cx="4352278" cy="124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4"/>
              </a:lnSpc>
            </a:pPr>
            <a:r>
              <a:rPr lang="en-US" sz="2367" spc="-2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Calculations for:</a:t>
            </a:r>
          </a:p>
          <a:p>
            <a:pPr marL="511105" lvl="1" indent="-255552" algn="just">
              <a:lnSpc>
                <a:spcPts val="3314"/>
              </a:lnSpc>
              <a:buFont typeface="Arial"/>
              <a:buChar char="•"/>
            </a:pPr>
            <a:r>
              <a:rPr lang="en-US" sz="2367" spc="-2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Government buildings</a:t>
            </a:r>
          </a:p>
          <a:p>
            <a:pPr marL="511105" lvl="1" indent="-255552" algn="just">
              <a:lnSpc>
                <a:spcPts val="3314"/>
              </a:lnSpc>
              <a:buFont typeface="Arial"/>
              <a:buChar char="•"/>
            </a:pPr>
            <a:r>
              <a:rPr lang="en-US" sz="2367" spc="-2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Corporate Houses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516664" y="7286891"/>
            <a:ext cx="4352278" cy="82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4"/>
              </a:lnSpc>
            </a:pPr>
            <a:r>
              <a:rPr lang="en-US" sz="2367" spc="-2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Dynamic tilting solar panel for optimal tilt angle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1056</Words>
  <Application>Microsoft Office PowerPoint</Application>
  <PresentationFormat>Custom</PresentationFormat>
  <Paragraphs>107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Garet Bold</vt:lpstr>
      <vt:lpstr>Arial</vt:lpstr>
      <vt:lpstr>Montserrat Classic</vt:lpstr>
      <vt:lpstr>Droid Serif</vt:lpstr>
      <vt:lpstr>Arial Bold</vt:lpstr>
      <vt:lpstr>Montserrat Classic Bold</vt:lpstr>
      <vt:lpstr>Garet</vt:lpstr>
      <vt:lpstr>Garet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Thermal Group 2 Minor Project</dc:title>
  <cp:lastModifiedBy>Abhishek roy</cp:lastModifiedBy>
  <cp:revision>3</cp:revision>
  <dcterms:created xsi:type="dcterms:W3CDTF">2006-08-16T00:00:00Z</dcterms:created>
  <dcterms:modified xsi:type="dcterms:W3CDTF">2025-09-14T09:32:06Z</dcterms:modified>
  <dc:identifier>DAGQXg__0oM</dc:identifier>
</cp:coreProperties>
</file>